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notesSlides/notesSlide33.xml" ContentType="application/vnd.openxmlformats-officedocument.presentationml.notesSlide+xml"/>
  <Override PartName="/ppt/charts/chart1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charts/chart10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93" r:id="rId4"/>
    <p:sldId id="258" r:id="rId5"/>
    <p:sldId id="259" r:id="rId6"/>
    <p:sldId id="260" r:id="rId7"/>
    <p:sldId id="261" r:id="rId8"/>
    <p:sldId id="284" r:id="rId9"/>
    <p:sldId id="289" r:id="rId10"/>
    <p:sldId id="262" r:id="rId11"/>
    <p:sldId id="263" r:id="rId12"/>
    <p:sldId id="264" r:id="rId13"/>
    <p:sldId id="265" r:id="rId14"/>
    <p:sldId id="266" r:id="rId15"/>
    <p:sldId id="267" r:id="rId16"/>
    <p:sldId id="285" r:id="rId17"/>
    <p:sldId id="290" r:id="rId18"/>
    <p:sldId id="286" r:id="rId19"/>
    <p:sldId id="291" r:id="rId20"/>
    <p:sldId id="287" r:id="rId21"/>
    <p:sldId id="292" r:id="rId22"/>
    <p:sldId id="268" r:id="rId23"/>
    <p:sldId id="269" r:id="rId24"/>
    <p:sldId id="294" r:id="rId25"/>
    <p:sldId id="295" r:id="rId26"/>
    <p:sldId id="296" r:id="rId27"/>
    <p:sldId id="270" r:id="rId28"/>
    <p:sldId id="271" r:id="rId29"/>
    <p:sldId id="272" r:id="rId30"/>
    <p:sldId id="273" r:id="rId31"/>
    <p:sldId id="274" r:id="rId32"/>
    <p:sldId id="275" r:id="rId33"/>
    <p:sldId id="282" r:id="rId34"/>
    <p:sldId id="283" r:id="rId35"/>
    <p:sldId id="276" r:id="rId36"/>
    <p:sldId id="277" r:id="rId37"/>
    <p:sldId id="288" r:id="rId38"/>
    <p:sldId id="280" r:id="rId39"/>
    <p:sldId id="281" r:id="rId40"/>
  </p:sldIdLst>
  <p:sldSz cx="9144000" cy="5143500" type="screen16x9"/>
  <p:notesSz cx="6735763" cy="98663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A2"/>
    <a:srgbClr val="96E4E6"/>
    <a:srgbClr val="19676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10"/>
  </p:normalViewPr>
  <p:slideViewPr>
    <p:cSldViewPr snapToGrid="0" snapToObjects="1">
      <p:cViewPr varScale="1">
        <p:scale>
          <a:sx n="156" d="100"/>
          <a:sy n="156" d="100"/>
        </p:scale>
        <p:origin x="-346" y="-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Previsto</c:v>
                </c:pt>
              </c:strCache>
            </c:strRef>
          </c:tx>
          <c:spPr>
            <a:solidFill>
              <a:srgbClr val="B9CCC6"/>
            </a:solidFill>
            <a:effectLst/>
          </c:spP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39.07</c:v>
                </c:pt>
                <c:pt idx="1">
                  <c:v>39.260000000000012</c:v>
                </c:pt>
                <c:pt idx="2">
                  <c:v>41.82</c:v>
                </c:pt>
                <c:pt idx="3">
                  <c:v>39.11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70-B543-A132-8B50FDCF83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Arrecadado</c:v>
                </c:pt>
              </c:strCache>
            </c:strRef>
          </c:tx>
          <c:spPr>
            <a:solidFill>
              <a:srgbClr val="146356"/>
            </a:solidFill>
            <a:effectLst/>
          </c:spP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55.21</c:v>
                </c:pt>
                <c:pt idx="1">
                  <c:v>52.09</c:v>
                </c:pt>
                <c:pt idx="2">
                  <c:v>41.39</c:v>
                </c:pt>
                <c:pt idx="3">
                  <c:v>38.520000000000003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370-B543-A132-8B50FDCF83E3}"/>
            </c:ext>
          </c:extLst>
        </c:ser>
        <c:dLbls>
          <c:showVal val="1"/>
        </c:dLbls>
        <c:gapWidth val="60"/>
        <c:axId val="57705600"/>
        <c:axId val="57707136"/>
      </c:barChart>
      <c:catAx>
        <c:axId val="57705600"/>
        <c:scaling>
          <c:orientation val="minMax"/>
        </c:scaling>
        <c:axPos val="b"/>
        <c:numFmt formatCode="General" sourceLinked="1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57707136"/>
        <c:crosses val="autoZero"/>
        <c:auto val="1"/>
        <c:lblAlgn val="ctr"/>
        <c:lblOffset val="100"/>
        <c:noMultiLvlLbl val="1"/>
      </c:catAx>
      <c:valAx>
        <c:axId val="57707136"/>
        <c:scaling>
          <c:orientation val="minMax"/>
          <c:max val="60"/>
          <c:min val="0"/>
        </c:scaling>
        <c:axPos val="l"/>
        <c:majorGridlines>
          <c:spPr>
            <a:ln w="6350" cap="flat">
              <a:solidFill>
                <a:srgbClr val="E5EBE9"/>
              </a:solidFill>
              <a:prstDash val="solid"/>
              <a:round/>
            </a:ln>
          </c:spPr>
        </c:majorGridlines>
        <c:numFmt formatCode="General" sourceLinked="0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5770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txPr>
        <a:bodyPr/>
        <a:lstStyle/>
        <a:p>
          <a:pPr>
            <a:defRPr sz="1000"/>
          </a:pPr>
          <a:endParaRPr lang="pt-BR"/>
        </a:p>
      </c:txPr>
    </c:legend>
    <c:plotVisOnly val="1"/>
    <c:dispBlanksAs val="span"/>
  </c:chart>
  <c:spPr>
    <a:noFill/>
    <a:ln>
      <a:noFill/>
    </a:ln>
    <a:effectLst/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Origem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spPr>
              <a:solidFill>
                <a:srgbClr val="14635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BCD-E940-BBC9-9F3C09627C10}"/>
              </c:ext>
            </c:extLst>
          </c:dPt>
          <c:dPt>
            <c:idx val="1"/>
            <c:spPr>
              <a:solidFill>
                <a:srgbClr val="D98E04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BCD-E940-BBC9-9F3C09627C10}"/>
              </c:ext>
            </c:extLst>
          </c:dPt>
          <c:dPt>
            <c:idx val="2"/>
            <c:spPr>
              <a:solidFill>
                <a:srgbClr val="B9CCC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BCD-E940-BBC9-9F3C09627C10}"/>
              </c:ext>
            </c:extLst>
          </c:dPt>
          <c:dLbls>
            <c:dLbl>
              <c:idx val="0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pt-BR"/>
                </a:p>
              </c:txPr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BCD-E940-BBC9-9F3C09627C10}"/>
                </c:ext>
              </c:extLst>
            </c:dLbl>
            <c:dLbl>
              <c:idx val="1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pt-BR"/>
                </a:p>
              </c:txPr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CD-E940-BBC9-9F3C09627C10}"/>
                </c:ext>
              </c:extLst>
            </c:dLbl>
            <c:dLbl>
              <c:idx val="2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pt-BR"/>
                </a:p>
              </c:txPr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BCD-E940-BBC9-9F3C09627C1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pt-BR"/>
              </a:p>
            </c:txPr>
            <c:showCatName val="1"/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Repasses da União e do Estado</c:v>
                </c:pt>
                <c:pt idx="1">
                  <c:v>Impostos e taxas do município</c:v>
                </c:pt>
                <c:pt idx="2">
                  <c:v>Outras receitas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72.2</c:v>
                </c:pt>
                <c:pt idx="1">
                  <c:v>11.8</c:v>
                </c:pt>
                <c:pt idx="2">
                  <c:v>16.100000000000001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BCD-E940-BBC9-9F3C09627C10}"/>
            </c:ext>
          </c:extLst>
        </c:ser>
        <c:dLbls/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/>
      <c:txPr>
        <a:bodyPr/>
        <a:lstStyle/>
        <a:p>
          <a:pPr>
            <a:defRPr sz="1000"/>
          </a:pPr>
          <a:endParaRPr lang="pt-BR"/>
        </a:p>
      </c:txPr>
    </c:legend>
    <c:plotVisOnly val="1"/>
    <c:dispBlanksAs val="span"/>
  </c:chart>
  <c:spPr>
    <a:noFill/>
    <a:ln>
      <a:noFill/>
    </a:ln>
    <a:effectLst/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Diferença</c:v>
                </c:pt>
              </c:strCache>
            </c:strRef>
          </c:tx>
          <c:spPr>
            <a:solidFill>
              <a:srgbClr val="146356"/>
            </a:solidFill>
            <a:effectLst/>
          </c:spPr>
          <c:dPt>
            <c:idx val="7"/>
            <c:spPr>
              <a:solidFill>
                <a:srgbClr val="B23A2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236-3741-83D2-FF6831BFC475}"/>
              </c:ext>
            </c:extLst>
          </c:dPt>
          <c:dPt>
            <c:idx val="8"/>
            <c:spPr>
              <a:solidFill>
                <a:srgbClr val="B23A2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236-3741-83D2-FF6831BFC475}"/>
              </c:ext>
            </c:extLst>
          </c:dPt>
          <c:dPt>
            <c:idx val="9"/>
            <c:spPr>
              <a:solidFill>
                <a:srgbClr val="B23A2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6236-3741-83D2-FF6831BFC475}"/>
              </c:ext>
            </c:extLst>
          </c:dPt>
          <c:dLbls>
            <c:numFmt formatCode="\+#,##0.0;\−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SUS (União)</c:v>
                </c:pt>
                <c:pt idx="1">
                  <c:v>Compensação financeira (União)</c:v>
                </c:pt>
                <c:pt idx="2">
                  <c:v>Rendimentos e aplicações</c:v>
                </c:pt>
                <c:pt idx="3">
                  <c:v>SUS (Estado)</c:v>
                </c:pt>
                <c:pt idx="4">
                  <c:v>Royalties do Estado</c:v>
                </c:pt>
                <c:pt idx="5">
                  <c:v>ISS</c:v>
                </c:pt>
                <c:pt idx="6">
                  <c:v>Outras transf. do Estado</c:v>
                </c:pt>
                <c:pt idx="7">
                  <c:v>FPM</c:v>
                </c:pt>
                <c:pt idx="8">
                  <c:v>Taxas</c:v>
                </c:pt>
                <c:pt idx="9">
                  <c:v>Receitas de capital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19.29</c:v>
                </c:pt>
                <c:pt idx="1">
                  <c:v>5.8199999999999985</c:v>
                </c:pt>
                <c:pt idx="2">
                  <c:v>6.37</c:v>
                </c:pt>
                <c:pt idx="3">
                  <c:v>2.9899999999999998</c:v>
                </c:pt>
                <c:pt idx="4">
                  <c:v>2.52</c:v>
                </c:pt>
                <c:pt idx="5">
                  <c:v>2.2999999999999998</c:v>
                </c:pt>
                <c:pt idx="6">
                  <c:v>1.83</c:v>
                </c:pt>
                <c:pt idx="7">
                  <c:v>-0.97000000000000064</c:v>
                </c:pt>
                <c:pt idx="8">
                  <c:v>-3.7800000000000002</c:v>
                </c:pt>
                <c:pt idx="9">
                  <c:v>-10.55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236-3741-83D2-FF6831BFC475}"/>
            </c:ext>
          </c:extLst>
        </c:ser>
        <c:dLbls>
          <c:showVal val="1"/>
        </c:dLbls>
        <c:gapWidth val="40"/>
        <c:axId val="83777024"/>
        <c:axId val="83778560"/>
      </c:barChart>
      <c:catAx>
        <c:axId val="83777024"/>
        <c:scaling>
          <c:orientation val="maxMin"/>
        </c:scaling>
        <c:axPos val="l"/>
        <c:numFmt formatCode="General" sourceLinked="1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83778560"/>
        <c:crosses val="autoZero"/>
        <c:auto val="1"/>
        <c:lblAlgn val="ctr"/>
        <c:lblOffset val="100"/>
        <c:noMultiLvlLbl val="1"/>
      </c:catAx>
      <c:valAx>
        <c:axId val="83778560"/>
        <c:scaling>
          <c:orientation val="minMax"/>
          <c:max val="25"/>
          <c:min val="-15"/>
        </c:scaling>
        <c:delete val="1"/>
        <c:axPos val="t"/>
        <c:majorGridlines>
          <c:spPr>
            <a:ln w="6350" cap="flat">
              <a:solidFill>
                <a:srgbClr val="E5EBE9"/>
              </a:solidFill>
              <a:prstDash val="solid"/>
              <a:round/>
            </a:ln>
          </c:spPr>
        </c:majorGridlines>
        <c:numFmt formatCode="General" sourceLinked="0"/>
        <c:tickLblPos val="none"/>
        <c:crossAx val="83777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5B6766"/>
                </a:solidFill>
                <a:latin typeface="Calibri"/>
              </a:defRPr>
            </a:pPr>
            <a:r>
              <a:rPr lang="pt-BR" sz="1100" b="0" i="0" u="none" strike="noStrike">
                <a:solidFill>
                  <a:srgbClr val="5B6766"/>
                </a:solidFill>
                <a:latin typeface="Calibri"/>
              </a:rPr>
              <a:t>Arrecadado em % do previsto (mai–ago)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% do previsto</c:v>
                </c:pt>
              </c:strCache>
            </c:strRef>
          </c:tx>
          <c:spPr>
            <a:solidFill>
              <a:srgbClr val="146356"/>
            </a:solidFill>
            <a:effectLst/>
          </c:spPr>
          <c:dPt>
            <c:idx val="4"/>
            <c:spPr>
              <a:solidFill>
                <a:srgbClr val="B23A2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56C-C544-B0BA-6D5C11042B24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ITBI</c:v>
                </c:pt>
                <c:pt idx="1">
                  <c:v>ISS</c:v>
                </c:pt>
                <c:pt idx="2">
                  <c:v>IRRF</c:v>
                </c:pt>
                <c:pt idx="3">
                  <c:v>IPTU</c:v>
                </c:pt>
                <c:pt idx="4">
                  <c:v>Taxas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140.5</c:v>
                </c:pt>
                <c:pt idx="1">
                  <c:v>116.8</c:v>
                </c:pt>
                <c:pt idx="2">
                  <c:v>114.8</c:v>
                </c:pt>
                <c:pt idx="3">
                  <c:v>101.3</c:v>
                </c:pt>
                <c:pt idx="4">
                  <c:v>15.3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56C-C544-B0BA-6D5C11042B24}"/>
            </c:ext>
          </c:extLst>
        </c:ser>
        <c:dLbls>
          <c:showVal val="1"/>
        </c:dLbls>
        <c:gapWidth val="45"/>
        <c:axId val="87371136"/>
        <c:axId val="87426176"/>
      </c:barChart>
      <c:catAx>
        <c:axId val="87371136"/>
        <c:scaling>
          <c:orientation val="maxMin"/>
        </c:scaling>
        <c:axPos val="l"/>
        <c:numFmt formatCode="General" sourceLinked="1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87426176"/>
        <c:crosses val="autoZero"/>
        <c:auto val="1"/>
        <c:lblAlgn val="ctr"/>
        <c:lblOffset val="100"/>
        <c:noMultiLvlLbl val="1"/>
      </c:catAx>
      <c:valAx>
        <c:axId val="87426176"/>
        <c:scaling>
          <c:orientation val="minMax"/>
          <c:max val="160"/>
          <c:min val="0"/>
        </c:scaling>
        <c:delete val="1"/>
        <c:axPos val="t"/>
        <c:majorGridlines>
          <c:spPr>
            <a:ln w="6350" cap="flat">
              <a:solidFill>
                <a:srgbClr val="E5EBE9"/>
              </a:solidFill>
              <a:prstDash val="solid"/>
              <a:round/>
            </a:ln>
          </c:spPr>
        </c:majorGridlines>
        <c:numFmt formatCode="General" sourceLinked="0"/>
        <c:tickLblPos val="none"/>
        <c:crossAx val="8737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5B6766"/>
                </a:solidFill>
                <a:latin typeface="Calibri"/>
              </a:defRPr>
            </a:pPr>
            <a:r>
              <a:rPr lang="pt-BR" sz="1100" b="0" i="0" u="none" strike="noStrike">
                <a:solidFill>
                  <a:srgbClr val="5B6766"/>
                </a:solidFill>
                <a:latin typeface="Calibri"/>
              </a:rPr>
              <a:t>Arrecadado em % do previsto (mai–ago)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% do previsto</c:v>
                </c:pt>
              </c:strCache>
            </c:strRef>
          </c:tx>
          <c:spPr>
            <a:solidFill>
              <a:srgbClr val="146356"/>
            </a:solidFill>
            <a:effectLst/>
          </c:spPr>
          <c:dPt>
            <c:idx val="4"/>
            <c:spPr>
              <a:solidFill>
                <a:srgbClr val="D98E04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592-054C-B128-9067F851AE75}"/>
              </c:ext>
            </c:extLst>
          </c:dPt>
          <c:dPt>
            <c:idx val="5"/>
            <c:spPr>
              <a:solidFill>
                <a:srgbClr val="B23A2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92-054C-B128-9067F851AE75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SUS (União)</c:v>
                </c:pt>
                <c:pt idx="1">
                  <c:v>Royalties (Estado)</c:v>
                </c:pt>
                <c:pt idx="2">
                  <c:v>Compensação financeira (União)</c:v>
                </c:pt>
                <c:pt idx="3">
                  <c:v>ICMS</c:v>
                </c:pt>
                <c:pt idx="4">
                  <c:v>Fundeb recebido</c:v>
                </c:pt>
                <c:pt idx="5">
                  <c:v>FPM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339.8</c:v>
                </c:pt>
                <c:pt idx="1">
                  <c:v>154</c:v>
                </c:pt>
                <c:pt idx="2">
                  <c:v>139</c:v>
                </c:pt>
                <c:pt idx="3">
                  <c:v>101.5</c:v>
                </c:pt>
                <c:pt idx="4">
                  <c:v>98.1</c:v>
                </c:pt>
                <c:pt idx="5">
                  <c:v>93.8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592-054C-B128-9067F851AE75}"/>
            </c:ext>
          </c:extLst>
        </c:ser>
        <c:dLbls>
          <c:showVal val="1"/>
        </c:dLbls>
        <c:gapWidth val="45"/>
        <c:axId val="87622784"/>
        <c:axId val="87624320"/>
      </c:barChart>
      <c:catAx>
        <c:axId val="87622784"/>
        <c:scaling>
          <c:orientation val="maxMin"/>
        </c:scaling>
        <c:axPos val="l"/>
        <c:numFmt formatCode="General" sourceLinked="1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87624320"/>
        <c:crosses val="autoZero"/>
        <c:auto val="1"/>
        <c:lblAlgn val="ctr"/>
        <c:lblOffset val="100"/>
        <c:noMultiLvlLbl val="1"/>
      </c:catAx>
      <c:valAx>
        <c:axId val="87624320"/>
        <c:scaling>
          <c:orientation val="minMax"/>
          <c:max val="400"/>
          <c:min val="0"/>
        </c:scaling>
        <c:delete val="1"/>
        <c:axPos val="t"/>
        <c:majorGridlines>
          <c:spPr>
            <a:ln w="6350" cap="flat">
              <a:solidFill>
                <a:srgbClr val="E5EBE9"/>
              </a:solidFill>
              <a:prstDash val="solid"/>
              <a:round/>
            </a:ln>
          </c:spPr>
        </c:majorGridlines>
        <c:numFmt formatCode="General" sourceLinked="0"/>
        <c:tickLblPos val="none"/>
        <c:crossAx val="87622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Arrecadado</c:v>
                </c:pt>
              </c:strCache>
            </c:strRef>
          </c:tx>
          <c:spPr>
            <a:solidFill>
              <a:srgbClr val="B9CCC6"/>
            </a:solidFill>
            <a:effectLst/>
          </c:spPr>
          <c:dPt>
            <c:idx val="4"/>
            <c:spPr>
              <a:solidFill>
                <a:srgbClr val="14635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A16-8843-9444-F15BE5AC6DA6}"/>
              </c:ext>
            </c:extLst>
          </c:dPt>
          <c:dPt>
            <c:idx val="5"/>
            <c:spPr>
              <a:solidFill>
                <a:srgbClr val="14635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A16-8843-9444-F15BE5AC6DA6}"/>
              </c:ext>
            </c:extLst>
          </c:dPt>
          <c:dPt>
            <c:idx val="6"/>
            <c:spPr>
              <a:solidFill>
                <a:srgbClr val="14635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A16-8843-9444-F15BE5AC6DA6}"/>
              </c:ext>
            </c:extLst>
          </c:dPt>
          <c:dPt>
            <c:idx val="7"/>
            <c:spPr>
              <a:solidFill>
                <a:srgbClr val="14635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A16-8843-9444-F15BE5AC6DA6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35.840000000000003</c:v>
                </c:pt>
                <c:pt idx="1">
                  <c:v>34.880000000000003</c:v>
                </c:pt>
                <c:pt idx="2">
                  <c:v>43.25</c:v>
                </c:pt>
                <c:pt idx="3">
                  <c:v>33.47</c:v>
                </c:pt>
                <c:pt idx="4">
                  <c:v>55.21</c:v>
                </c:pt>
                <c:pt idx="5">
                  <c:v>52.09</c:v>
                </c:pt>
                <c:pt idx="6">
                  <c:v>41.39</c:v>
                </c:pt>
                <c:pt idx="7">
                  <c:v>38.520000000000003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A16-8843-9444-F15BE5AC6DA6}"/>
            </c:ext>
          </c:extLst>
        </c:ser>
        <c:dLbls>
          <c:showVal val="1"/>
        </c:dLbls>
        <c:gapWidth val="45"/>
        <c:axId val="87841408"/>
        <c:axId val="87851392"/>
      </c:barChart>
      <c:catAx>
        <c:axId val="87841408"/>
        <c:scaling>
          <c:orientation val="minMax"/>
        </c:scaling>
        <c:axPos val="b"/>
        <c:numFmt formatCode="General" sourceLinked="1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87851392"/>
        <c:crosses val="autoZero"/>
        <c:auto val="1"/>
        <c:lblAlgn val="ctr"/>
        <c:lblOffset val="100"/>
        <c:noMultiLvlLbl val="1"/>
      </c:catAx>
      <c:valAx>
        <c:axId val="87851392"/>
        <c:scaling>
          <c:orientation val="minMax"/>
          <c:max val="60"/>
          <c:min val="0"/>
        </c:scaling>
        <c:axPos val="l"/>
        <c:majorGridlines>
          <c:spPr>
            <a:ln w="6350" cap="flat">
              <a:solidFill>
                <a:srgbClr val="E5EBE9"/>
              </a:solidFill>
              <a:prstDash val="solid"/>
              <a:round/>
            </a:ln>
          </c:spPr>
        </c:majorGridlines>
        <c:numFmt formatCode="General" sourceLinked="0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8784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Previsto</c:v>
                </c:pt>
              </c:strCache>
            </c:strRef>
          </c:tx>
          <c:spPr>
            <a:solidFill>
              <a:srgbClr val="B9CCC6"/>
            </a:solidFill>
            <a:effectLst/>
          </c:spP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Pessoal</c:v>
                </c:pt>
                <c:pt idx="1">
                  <c:v>Outras correntes</c:v>
                </c:pt>
                <c:pt idx="2">
                  <c:v>Investimentos</c:v>
                </c:pt>
                <c:pt idx="3">
                  <c:v>Entre órgãos (intra)</c:v>
                </c:pt>
                <c:pt idx="4">
                  <c:v>Dívida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64.099999999999994</c:v>
                </c:pt>
                <c:pt idx="1">
                  <c:v>53.21</c:v>
                </c:pt>
                <c:pt idx="2">
                  <c:v>31.71</c:v>
                </c:pt>
                <c:pt idx="3">
                  <c:v>5.1599999999999975</c:v>
                </c:pt>
                <c:pt idx="4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8A-7448-A29A-F1595462DD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Executado</c:v>
                </c:pt>
              </c:strCache>
            </c:strRef>
          </c:tx>
          <c:spPr>
            <a:solidFill>
              <a:srgbClr val="146356"/>
            </a:solidFill>
            <a:effectLst/>
          </c:spP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Pessoal</c:v>
                </c:pt>
                <c:pt idx="1">
                  <c:v>Outras correntes</c:v>
                </c:pt>
                <c:pt idx="2">
                  <c:v>Investimentos</c:v>
                </c:pt>
                <c:pt idx="3">
                  <c:v>Entre órgãos (intra)</c:v>
                </c:pt>
                <c:pt idx="4">
                  <c:v>Dívida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74.16</c:v>
                </c:pt>
                <c:pt idx="1">
                  <c:v>61.49</c:v>
                </c:pt>
                <c:pt idx="2">
                  <c:v>8.0500000000000007</c:v>
                </c:pt>
                <c:pt idx="3">
                  <c:v>5.6</c:v>
                </c:pt>
                <c:pt idx="4">
                  <c:v>0.3500000000000002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48A-7448-A29A-F1595462DD05}"/>
            </c:ext>
          </c:extLst>
        </c:ser>
        <c:dLbls>
          <c:showVal val="1"/>
        </c:dLbls>
        <c:gapWidth val="60"/>
        <c:axId val="88064384"/>
        <c:axId val="88065920"/>
      </c:barChart>
      <c:catAx>
        <c:axId val="88064384"/>
        <c:scaling>
          <c:orientation val="minMax"/>
        </c:scaling>
        <c:axPos val="b"/>
        <c:numFmt formatCode="General" sourceLinked="1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88065920"/>
        <c:crosses val="autoZero"/>
        <c:auto val="1"/>
        <c:lblAlgn val="ctr"/>
        <c:lblOffset val="100"/>
        <c:noMultiLvlLbl val="1"/>
      </c:catAx>
      <c:valAx>
        <c:axId val="88065920"/>
        <c:scaling>
          <c:orientation val="minMax"/>
          <c:max val="80"/>
          <c:min val="0"/>
        </c:scaling>
        <c:axPos val="l"/>
        <c:majorGridlines>
          <c:spPr>
            <a:ln w="6350" cap="flat">
              <a:solidFill>
                <a:srgbClr val="E5EBE9"/>
              </a:solidFill>
              <a:prstDash val="solid"/>
              <a:round/>
            </a:ln>
          </c:spPr>
        </c:majorGridlines>
        <c:numFmt formatCode="General" sourceLinked="0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8806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txPr>
        <a:bodyPr/>
        <a:lstStyle/>
        <a:p>
          <a:pPr>
            <a:defRPr sz="1000"/>
          </a:pPr>
          <a:endParaRPr lang="pt-BR"/>
        </a:p>
      </c:txPr>
    </c:legend>
    <c:plotVisOnly val="1"/>
    <c:dispBlanksAs val="span"/>
  </c:chart>
  <c:spPr>
    <a:noFill/>
    <a:ln>
      <a:noFill/>
    </a:ln>
    <a:effectLst/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Despesa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spPr>
              <a:solidFill>
                <a:srgbClr val="14635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778-004D-B882-6AC9460DE0F7}"/>
              </c:ext>
            </c:extLst>
          </c:dPt>
          <c:dPt>
            <c:idx val="1"/>
            <c:spPr>
              <a:solidFill>
                <a:srgbClr val="D98E04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778-004D-B882-6AC9460DE0F7}"/>
              </c:ext>
            </c:extLst>
          </c:dPt>
          <c:dPt>
            <c:idx val="2"/>
            <c:spPr>
              <a:solidFill>
                <a:srgbClr val="5E8C7F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778-004D-B882-6AC9460DE0F7}"/>
              </c:ext>
            </c:extLst>
          </c:dPt>
          <c:dPt>
            <c:idx val="3"/>
            <c:spPr>
              <a:solidFill>
                <a:srgbClr val="B9CCC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778-004D-B882-6AC9460DE0F7}"/>
              </c:ext>
            </c:extLst>
          </c:dPt>
          <c:cat>
            <c:strRef>
              <c:f>Sheet1!$A$2:$A$5</c:f>
              <c:strCache>
                <c:ptCount val="4"/>
                <c:pt idx="0">
                  <c:v>Pessoal e encargos</c:v>
                </c:pt>
                <c:pt idx="1">
                  <c:v>Outras despesas correntes</c:v>
                </c:pt>
                <c:pt idx="2">
                  <c:v>Investimentos</c:v>
                </c:pt>
                <c:pt idx="3">
                  <c:v>Dívida (juros + amortização)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142.95000000000007</c:v>
                </c:pt>
                <c:pt idx="1">
                  <c:v>117.82</c:v>
                </c:pt>
                <c:pt idx="2">
                  <c:v>9.8800000000000008</c:v>
                </c:pt>
                <c:pt idx="3">
                  <c:v>0.69000000000000061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778-004D-B882-6AC9460DE0F7}"/>
            </c:ext>
          </c:extLst>
        </c:ser>
        <c:dLbls/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Liquidado</c:v>
                </c:pt>
              </c:strCache>
            </c:strRef>
          </c:tx>
          <c:spPr>
            <a:solidFill>
              <a:srgbClr val="5E8C7F"/>
            </a:solidFill>
            <a:effectLst/>
          </c:spPr>
          <c:dPt>
            <c:idx val="1"/>
            <c:spPr>
              <a:solidFill>
                <a:srgbClr val="14635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C0E-0B4F-9EB1-C5B134A8E22B}"/>
              </c:ext>
            </c:extLst>
          </c:dPt>
          <c:dPt>
            <c:idx val="2"/>
            <c:spPr>
              <a:solidFill>
                <a:srgbClr val="14635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0E-0B4F-9EB1-C5B134A8E22B}"/>
              </c:ext>
            </c:extLst>
          </c:dPt>
          <c:dPt>
            <c:idx val="3"/>
            <c:spPr>
              <a:solidFill>
                <a:srgbClr val="B9CCC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C0E-0B4F-9EB1-C5B134A8E22B}"/>
              </c:ext>
            </c:extLst>
          </c:dPt>
          <c:dPt>
            <c:idx val="4"/>
            <c:spPr>
              <a:solidFill>
                <a:srgbClr val="B9CCC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0E-0B4F-9EB1-C5B134A8E22B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Prefeitura (secretarias)</c:v>
                </c:pt>
                <c:pt idx="1">
                  <c:v>Saúde (FMS)</c:v>
                </c:pt>
                <c:pt idx="2">
                  <c:v>Educação (FME)</c:v>
                </c:pt>
                <c:pt idx="3">
                  <c:v>Previdência (FPSMP)</c:v>
                </c:pt>
                <c:pt idx="4">
                  <c:v>Assistência Social (FMAS)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87.39</c:v>
                </c:pt>
                <c:pt idx="1">
                  <c:v>85.08</c:v>
                </c:pt>
                <c:pt idx="2">
                  <c:v>65.33</c:v>
                </c:pt>
                <c:pt idx="3">
                  <c:v>28.3</c:v>
                </c:pt>
                <c:pt idx="4">
                  <c:v>5.03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C0E-0B4F-9EB1-C5B134A8E22B}"/>
            </c:ext>
          </c:extLst>
        </c:ser>
        <c:dLbls>
          <c:showVal val="1"/>
        </c:dLbls>
        <c:gapWidth val="40"/>
        <c:axId val="122106624"/>
        <c:axId val="122108160"/>
      </c:barChart>
      <c:catAx>
        <c:axId val="122106624"/>
        <c:scaling>
          <c:orientation val="maxMin"/>
        </c:scaling>
        <c:axPos val="l"/>
        <c:numFmt formatCode="General" sourceLinked="1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122108160"/>
        <c:crosses val="autoZero"/>
        <c:auto val="1"/>
        <c:lblAlgn val="ctr"/>
        <c:lblOffset val="100"/>
        <c:noMultiLvlLbl val="1"/>
      </c:catAx>
      <c:valAx>
        <c:axId val="122108160"/>
        <c:scaling>
          <c:orientation val="minMax"/>
          <c:max val="110"/>
          <c:min val="0"/>
        </c:scaling>
        <c:delete val="1"/>
        <c:axPos val="t"/>
        <c:majorGridlines>
          <c:spPr>
            <a:ln w="6350" cap="flat">
              <a:solidFill>
                <a:srgbClr val="E5EBE9"/>
              </a:solidFill>
              <a:prstDash val="solid"/>
              <a:round/>
            </a:ln>
          </c:spPr>
        </c:majorGridlines>
        <c:numFmt formatCode="General" sourceLinked="0"/>
        <c:tickLblPos val="none"/>
        <c:crossAx val="122106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Rendimento do mês (%)</c:v>
                </c:pt>
              </c:strCache>
            </c:strRef>
          </c:tx>
          <c:spPr>
            <a:solidFill>
              <a:srgbClr val="146356"/>
            </a:solidFill>
            <a:effectLst/>
          </c:spP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1.1800000000000013</c:v>
                </c:pt>
                <c:pt idx="1">
                  <c:v>1</c:v>
                </c:pt>
                <c:pt idx="2">
                  <c:v>1.1000000000000001</c:v>
                </c:pt>
                <c:pt idx="3">
                  <c:v>1.06</c:v>
                </c:pt>
                <c:pt idx="4">
                  <c:v>1.06</c:v>
                </c:pt>
                <c:pt idx="5">
                  <c:v>1.1000000000000001</c:v>
                </c:pt>
                <c:pt idx="6">
                  <c:v>1.22</c:v>
                </c:pt>
                <c:pt idx="7">
                  <c:v>1.1100000000000001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37-8346-9937-46A0F088D6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Meta do mês (%)</c:v>
                </c:pt>
              </c:strCache>
            </c:strRef>
          </c:tx>
          <c:spPr>
            <a:solidFill>
              <a:srgbClr val="B9CCC6"/>
            </a:solidFill>
            <a:effectLst/>
          </c:spPr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0.78</c:v>
                </c:pt>
                <c:pt idx="1">
                  <c:v>1.0900000000000001</c:v>
                </c:pt>
                <c:pt idx="2">
                  <c:v>1.35</c:v>
                </c:pt>
                <c:pt idx="3">
                  <c:v>1.1000000000000001</c:v>
                </c:pt>
                <c:pt idx="4">
                  <c:v>1.01</c:v>
                </c:pt>
                <c:pt idx="5">
                  <c:v>0.61000000000000065</c:v>
                </c:pt>
                <c:pt idx="6">
                  <c:v>0.54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437-8346-9937-46A0F088D696}"/>
            </c:ext>
          </c:extLst>
        </c:ser>
        <c:dLbls>
          <c:showVal val="1"/>
        </c:dLbls>
        <c:gapWidth val="50"/>
        <c:axId val="122542336"/>
        <c:axId val="122544128"/>
      </c:barChart>
      <c:catAx>
        <c:axId val="122542336"/>
        <c:scaling>
          <c:orientation val="minMax"/>
        </c:scaling>
        <c:axPos val="b"/>
        <c:numFmt formatCode="General" sourceLinked="1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122544128"/>
        <c:crosses val="autoZero"/>
        <c:auto val="1"/>
        <c:lblAlgn val="ctr"/>
        <c:lblOffset val="100"/>
        <c:noMultiLvlLbl val="1"/>
      </c:catAx>
      <c:valAx>
        <c:axId val="122544128"/>
        <c:scaling>
          <c:orientation val="minMax"/>
          <c:max val="1.6"/>
          <c:min val="0"/>
        </c:scaling>
        <c:axPos val="l"/>
        <c:majorGridlines>
          <c:spPr>
            <a:ln w="6350" cap="flat">
              <a:solidFill>
                <a:srgbClr val="E5EBE9"/>
              </a:solidFill>
              <a:prstDash val="solid"/>
              <a:round/>
            </a:ln>
          </c:spPr>
        </c:majorGridlines>
        <c:numFmt formatCode="General" sourceLinked="0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12254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txPr>
        <a:bodyPr/>
        <a:lstStyle/>
        <a:p>
          <a:pPr>
            <a:defRPr sz="1000"/>
          </a:pPr>
          <a:endParaRPr lang="pt-BR"/>
        </a:p>
      </c:txPr>
    </c:legend>
    <c:plotVisOnly val="1"/>
    <c:dispBlanksAs val="span"/>
  </c:chart>
  <c:spPr>
    <a:noFill/>
    <a:ln>
      <a:noFill/>
    </a:ln>
    <a:effectLst/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Liquidado</c:v>
                </c:pt>
              </c:strCache>
            </c:strRef>
          </c:tx>
          <c:spPr>
            <a:solidFill>
              <a:srgbClr val="146356"/>
            </a:solidFill>
            <a:effectLst/>
          </c:spP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Serviços Públicos</c:v>
                </c:pt>
                <c:pt idx="1">
                  <c:v>Fazenda</c:v>
                </c:pt>
                <c:pt idx="2">
                  <c:v>Ordem Pública e Mobilidade</c:v>
                </c:pt>
                <c:pt idx="3">
                  <c:v>Obras, Urbanismo e Habitação</c:v>
                </c:pt>
                <c:pt idx="4">
                  <c:v>Cultura</c:v>
                </c:pt>
                <c:pt idx="5">
                  <c:v>Meio Ambiente</c:v>
                </c:pt>
                <c:pt idx="6">
                  <c:v>Esporte</c:v>
                </c:pt>
                <c:pt idx="7">
                  <c:v>Ciência e Tecnologia</c:v>
                </c:pt>
                <c:pt idx="8">
                  <c:v>Administração</c:v>
                </c:pt>
                <c:pt idx="9">
                  <c:v>Governo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15.05</c:v>
                </c:pt>
                <c:pt idx="1">
                  <c:v>10.71</c:v>
                </c:pt>
                <c:pt idx="2">
                  <c:v>10.42</c:v>
                </c:pt>
                <c:pt idx="3">
                  <c:v>9.52</c:v>
                </c:pt>
                <c:pt idx="4">
                  <c:v>7.4700000000000024</c:v>
                </c:pt>
                <c:pt idx="5">
                  <c:v>6.6</c:v>
                </c:pt>
                <c:pt idx="6">
                  <c:v>4.24</c:v>
                </c:pt>
                <c:pt idx="7">
                  <c:v>4.24</c:v>
                </c:pt>
                <c:pt idx="8">
                  <c:v>3.92</c:v>
                </c:pt>
                <c:pt idx="9">
                  <c:v>3.29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EF-B143-8530-D6346244753E}"/>
            </c:ext>
          </c:extLst>
        </c:ser>
        <c:dLbls>
          <c:showVal val="1"/>
        </c:dLbls>
        <c:gapWidth val="35"/>
        <c:axId val="126052992"/>
        <c:axId val="126062976"/>
      </c:barChart>
      <c:catAx>
        <c:axId val="126052992"/>
        <c:scaling>
          <c:orientation val="maxMin"/>
        </c:scaling>
        <c:axPos val="l"/>
        <c:numFmt formatCode="General" sourceLinked="1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126062976"/>
        <c:crosses val="autoZero"/>
        <c:auto val="1"/>
        <c:lblAlgn val="ctr"/>
        <c:lblOffset val="100"/>
        <c:noMultiLvlLbl val="1"/>
      </c:catAx>
      <c:valAx>
        <c:axId val="126062976"/>
        <c:scaling>
          <c:orientation val="minMax"/>
          <c:max val="18"/>
          <c:min val="0"/>
        </c:scaling>
        <c:delete val="1"/>
        <c:axPos val="t"/>
        <c:majorGridlines>
          <c:spPr>
            <a:ln w="6350" cap="flat">
              <a:solidFill>
                <a:srgbClr val="E5EBE9"/>
              </a:solidFill>
              <a:prstDash val="solid"/>
              <a:round/>
            </a:ln>
          </c:spPr>
        </c:majorGridlines>
        <c:numFmt formatCode="General" sourceLinked="0"/>
        <c:tickLblPos val="none"/>
        <c:crossAx val="126052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roundedCorners val="1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Resultado</c:v>
                </c:pt>
              </c:strCache>
            </c:strRef>
          </c:tx>
          <c:spPr>
            <a:solidFill>
              <a:srgbClr val="146356"/>
            </a:solidFill>
            <a:effectLst/>
          </c:spPr>
          <c:dPt>
            <c:idx val="1"/>
            <c:spPr>
              <a:solidFill>
                <a:srgbClr val="5E8C7F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127-2E4C-90FB-A16E50B91B9D}"/>
              </c:ext>
            </c:extLst>
          </c:dPt>
          <c:dPt>
            <c:idx val="2"/>
            <c:spPr>
              <a:solidFill>
                <a:srgbClr val="B23A2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127-2E4C-90FB-A16E50B91B9D}"/>
              </c:ext>
            </c:extLst>
          </c:dPt>
          <c:dPt>
            <c:idx val="3"/>
            <c:spPr>
              <a:solidFill>
                <a:srgbClr val="B23A2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127-2E4C-90FB-A16E50B91B9D}"/>
              </c:ext>
            </c:extLst>
          </c:dPt>
          <c:dPt>
            <c:idx val="4"/>
            <c:spPr>
              <a:solidFill>
                <a:srgbClr val="B23A2E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127-2E4C-90FB-A16E50B91B9D}"/>
              </c:ext>
            </c:extLst>
          </c:dPt>
          <c:dLbls>
            <c:numFmt formatCode="\+#,##0.0;\−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A2A"/>
                    </a:solidFill>
                    <a:latin typeface="Calibri"/>
                  </a:defRPr>
                </a:pPr>
                <a:endParaRPr lang="pt-B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Prefeitura (secretarias)</c:v>
                </c:pt>
                <c:pt idx="1">
                  <c:v>Previdência (FPSMP)</c:v>
                </c:pt>
                <c:pt idx="2">
                  <c:v>Assistência Social (FMAS)</c:v>
                </c:pt>
                <c:pt idx="3">
                  <c:v>Saúde (FMS)</c:v>
                </c:pt>
                <c:pt idx="4">
                  <c:v>Educação (FME)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106.5</c:v>
                </c:pt>
                <c:pt idx="1">
                  <c:v>26.24</c:v>
                </c:pt>
                <c:pt idx="2">
                  <c:v>-4.54</c:v>
                </c:pt>
                <c:pt idx="3">
                  <c:v>-40.64</c:v>
                </c:pt>
                <c:pt idx="4">
                  <c:v>-41.01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127-2E4C-90FB-A16E50B91B9D}"/>
            </c:ext>
          </c:extLst>
        </c:ser>
        <c:dLbls>
          <c:showVal val="1"/>
        </c:dLbls>
        <c:gapWidth val="40"/>
        <c:axId val="126642048"/>
        <c:axId val="126643584"/>
      </c:barChart>
      <c:catAx>
        <c:axId val="126642048"/>
        <c:scaling>
          <c:orientation val="maxMin"/>
        </c:scaling>
        <c:axPos val="l"/>
        <c:numFmt formatCode="General" sourceLinked="1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66"/>
                </a:solidFill>
                <a:latin typeface="Calibri"/>
              </a:defRPr>
            </a:pPr>
            <a:endParaRPr lang="pt-BR"/>
          </a:p>
        </c:txPr>
        <c:crossAx val="126643584"/>
        <c:crosses val="autoZero"/>
        <c:auto val="1"/>
        <c:lblAlgn val="ctr"/>
        <c:lblOffset val="100"/>
        <c:noMultiLvlLbl val="1"/>
      </c:catAx>
      <c:valAx>
        <c:axId val="126643584"/>
        <c:scaling>
          <c:orientation val="minMax"/>
          <c:max val="130"/>
          <c:min val="-60"/>
        </c:scaling>
        <c:delete val="1"/>
        <c:axPos val="t"/>
        <c:majorGridlines>
          <c:spPr>
            <a:ln w="6350" cap="flat">
              <a:solidFill>
                <a:srgbClr val="E5EBE9"/>
              </a:solidFill>
              <a:prstDash val="solid"/>
              <a:round/>
            </a:ln>
          </c:spPr>
        </c:majorGridlines>
        <c:numFmt formatCode="General" sourceLinked="0"/>
        <c:tickLblPos val="none"/>
        <c:crossAx val="12664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Boa noite. Esta audiência mostra, em linguagem simples, quanto dinheiro entrou, como foi gasto e se as metas foram cumpridas no 2º quadrimestre de 2026 (maio a agosto). A audiência é exigida pela Lei de Responsabilidade Fiscal. Todos os números vêm dos sistemas e relatórios oficiais da Prefeitura, e cada slide mostra a fonte no rodapé.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Quatro regras explicam esta reunião. A principal é o artigo 9º, parágrafo 4º, da Lei de Responsabilidade Fiscal: a cada quatro meses, a Prefeitura mostra se cumpriu as metas fiscais. A Lei 15.263 de 2025 obriga todos os órgãos públicos, inclusive o município, a usar linguagem simples. Por isso, esta apresentação evita termos técnicos e explica os que precisam aparecer.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O Controle Interno confere por dentro, durante todo o ano, se o dinheiro público está sendo usado dentro da lei e com bom resultado. Por fora, quem fiscaliza são a Câmara e o Tribunal de Contas. E a população acompanha e cobra, que é o controle social. Foi o Controle Interno que reuniu os relatórios das secretarias e conferiu os números desta apresentação. [Uso interno: texto resumido da página 3 da revista digital (O papel do Controle Interno). CF art. 74, I, II, IV e §1º; art. 31.]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Antes dos números, oito palavras. A diferença mais importante é entre empenhado, liquidado e pago: empenhar é reservar o dinheiro; liquidar é confirmar que o serviço foi entregue; pagar é o dinheiro sair da conta. Também vale lembrar que parte do dinheiro é carimbada: só pode ser usada numa área específica.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Quatro números resumem o período. Entraram 187,2 milhões de reais de maio a agosto, 17,6% acima do previsto. No ano, já entraram 69,6% do previsto. Até agosto sobraram 46,4 milhões, mas atenção: 26,2 milhões dessa sobra estão no fundo de previdência dos servidores e não podem ser usados em outras áreas. Fora do fundo, a sobra é de 20,2 milhões. Nota técnica: os totais de receita incluem a contribuição que a Prefeitura paga ao seu próprio fundo de previdência (receita intraorçamentária). Esse valor também aparece na despesa, por isso não altera a sobra.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Maio e junho foram meses fora da curva por causa de repasses pontuais: em maio chegaram 17,1 milhões do SUS federal, quando a média dos outros meses do ano foi de 2,9 milhões; em junho, 9,7 milhões de transferências de capital, a maior parte para a Saúde. Julho e agosto ficaram cerca de 1% abaixo do previsto. Conclusão: o bom resultado do quadrimestre depende em boa parte de repasses que não se repetem todo mês.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Piraí depende muito de repasses: de cada 100 reais, 72 vêm de transferências da União e do Estado, como ICMS, royalties, FPM e SUS, e só 12 vêm de impostos e taxas do próprio município. Os outros 16 são principalmente rendimentos de aplicações, a maior parte do fundo de previdência. Conta: 142,7 milhões em transferências e 23,2 milhões em tributos, divididos pelo total bruto de 197,7 milhões.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t>Vamos olhar a receita por grandes grupos. As receitas correntes, que são as do dia a dia (impostos, repasses, rendimentos), somaram 176,8 milhões, 28,8% acima do previsto. As receitas de capital, que pagam obras e dependem de convênios, ficaram em 15,5 milhões, 40,6% abaixo do previsto. As contribuições dos órgãos do município ao fundo de previdência ficaram 17,3% abaixo. E 10,5 milhões foram descontados para o Fundeb, o fundo da educação. Somando tudo: 187,2 milhões. [Uso interno: grupos conferidos com Receita Mensal_2026.xls, aba 2º QUAD – batem centavo a centavo nos totais (correntes, capital, intra, dedução Fundeb e total geral). Divergência encontrada dentro das receitas correntes: a tabela do Controle Interno traz Contribuições R$ 4.593.786,93 e Receita Patrimonial R$ 19.504.300,04; a planilha traz R$ 4.738.502,52 e R$ 19.359.584,45. A diferença é a mesma nos dois (R$ 144.715,59) e se anula no total: é uma reclassificação entre as duas linhas. Confirmar com a Contabilidade qual é a correta. Os slides 10 e 28 usam a planilha (R$ 19,4 mi de receita patrimonial).]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t>Esta é a tabela oficial da receita do quadrimestre, a mesma usada na avaliação das metas fiscais. No total, entraram 187,2 milhões, 17,56% acima do previsto. As receitas do dia a dia (correntes) subiram 28,85%, puxadas pelas transferências. As receitas de capital, que vêm de convênios para obras, ficaram 40,57% abaixo. [Uso interno: valores copiados da apresentação de Metas Fiscais (Geovane), slide 4; somas conferidas: correntes 176.849.108,44 e total 187.212.396,85. O slide 5 dele (receita resumida) é um subconjunto desta tabela e não foi repetido.]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As maiores surpresas positivas foram o SUS federal (mais 19,3 milhões) e a compensação financeira da União, que inclui royalties do petróleo (mais 5,8 milhões). As maiores frustrações foram as receitas de capital (menos 10,6 milhões), que dependem de convênios para obras, e as taxas (menos 3,8 milhões). Importante: os valores acima do previsto na saúde não podem ser usados para cobrir a falta em outras áreas.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Os impostos cobrados pelo município foram bem: ISS 16,8% acima do previsto, ITBI 40,5% e IRRF 14,8%. As taxas foram o ponto fraco: só 15,3% do previsto no quadrimestre. O motivo principal está numa única taxa, a de inspeção, controle e fiscalização: a previsão para o ano é de 10,4 milhões, mas até agosto entrou 1,1 milhão. É um sinal de que a previsão estava alta e deve ser revista no orçamento de 2027.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O SUS federal chegou a 3,4 vezes o previsto no quadrimestre, por causa do repasse de maio. Royalties do Estado (54% acima) e compensação financeira da União (39% acima) também superaram o previsto. O ICMS, maior fonte de receita, ficou em linha com o previsto. O FPM ficou 6,2% abaixo. No Fundeb, o município depositou 10,5 milhões e recebeu 10,3 milhões.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Comparando com o início do ano, o 2º quadrimestre arrecadou 39,8 milhões a mais, um aumento de 27%. As barras mostram que o salto está concentrado em maio e junho. Julho e agosto voltaram ao patamar dos primeiros meses.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Em relação ao mesmo período de 2025, a arrecadação cresceu 35,9% em valores nominais, ou seja, sem descontar a inflação. Parte desse crescimento vem dos repasses pontuais de maio e junho. [Uso interno: o valor de 2025 (R$ 137,7 mi) foi tirado de uma tabela em imagem da apresentação de 2025 e deve ser conferido no demonstrativo contábil de 2025 antes da audiência.]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Passaram 8 dos 12 meses, ou 66,7% do ano. A receita total está um pouco à frente desse ritmo: 69,6% do previsto. Já as receitas de capital, que financiam obras, estão em 21,7%: dos 78,1 milhões previstos, chegaram 16,9 milhões. É esse atraso que explica o ritmo lento das grandes obras.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t>Agora a despesa só do quadrimestre, de maio a agosto, em todas as unidades, incluindo a Câmara. Foram liquidados 149,6 milhões, 3,1% abaixo dos 154,4 milhões previstos. Mas esse número esconde dois movimentos opostos. Pessoal ficou 15,7% acima do previsto: 74,2 contra 64,1 milhões. Outras despesas do dia a dia, 15,5% acima. Já os investimentos, que são obras e equipamentos, ficaram em 8,0 milhões, só um quarto dos 31,7 milhões previstos, porque as obras dependem de convênios que ainda não chegaram. [Uso interno: números da tabela do Controle Interno (slides 6 e 7 da apresentação dele). Somas conferidas: as categorias fecham o total previsto (R$ 154.376.414,50) e executado (R$ 149.642.358,80), e o total executado bate com a soma por unidade do slide 20. Não foi possível conferir contra outra fonte porque ainda falta a despesa até abril/2026 (sem ela não se isola maio–agosto no REC_DES_AGOSTO.xls). Atenção: este total inclui a Câmara (R$ 4,16 mi); os slides 22, 23, 35 e 36 (jan–ago, REC_DES_AGOSTO.xls) não incluem. Na tabela do CI a coluna 'Diferença' é previsto menos executado; aqui o sinal foi invertido para ler como 'gastou mais (+) / menos (−) que o previsto'.]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t>Esta é a tabela oficial da despesa liquidada de maio a agosto, de todas as unidades, incluindo a Câmara. O total ficou 3,07% abaixo do previsto. Pessoal e outras despesas correntes ficaram acima do previsto; investimentos, bem abaixo. Atenção: nesta tabela, a diferença é previsto menos executado, por isso o sinal é o contrário do slide 16. [Uso interno: valores da apresentação de Metas Fiscais (Geovane), slide 6; somas conferidas: correntes 135.696.241,12, capital 8.344.569,01, total 149.642.358,80. O slide 7 dele (despesa resumida) é subconjunto desta tabela.]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t>Juntando receita e despesa do quadrimestre: entraram 187,2 milhões e foram liquidados 149,6 milhões. Sobra de 37,6 milhões. Mas 15,5 milhões dessa entrada são receitas de capital, dinheiro de convênios com destino certo, as obras. Sem elas, a sobra é de 22,1 milhões, e mais da metade, 12,3 milhões, está no fundo de previdência dos servidores. [Uso interno: R$ 37.570.038,05 é o 'superávit orçamentário no quadrimestre' do slide 8 do CI (187.212.396,85 − 149.642.358,80). Os valores sem capital (R$ 22.110.910,22) e a divisão previdência (R$ 12.343.407,74 = receita 27.447.949,44 − despesa 15.104.541,70) / demais (R$ 9.767.502,48) foram calculados aqui a partir da tabela por unidade do CI, no mesmo critério do slide 35 (jan–ago). A receita por unidade do CI foi conferida com Receita Mensal_2026.xls (abas PMP, FMS, FME, FPSMP, FMAS, FMCA, FMI, FMDPD, maio a agosto): bate em todas. O resultado de R$ 45.277.348,16 soma a coluna 'Superavit' do CI (R$ 7.707.310,11); confirmar com a Contabilidade se é superávit financeiro de anos anteriores usado como fonte no período.]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t>Aqui estão lado a lado a receita e a despesa do quadrimestre. Entraram 187,2 milhões e foram liquidados 149,6 milhões. A diferença, 37,57 milhões, é o superávit orçamentário do quadrimestre. [Uso interno: apresentação de Metas Fiscais (Geovane), slide 8; 187.212.396,85 − 149.642.358,80 = 37.570.038,05, conferido.]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t>Esta tabela mostra cada área no quadrimestre. A Prefeitura, que recebe a maior parte dos impostos e repasses, teve 57,6 milhões a mais de receita do que de despesa. Educação, Saúde e Assistência gastaram mais do que arrecadaram diretamente, porque a maior parte do dinheiro delas chega por repasses da Prefeitura. A Câmara recebeu 5,1 milhões de repasse e liquidou 4,2 milhões. O fundo de previdência teve 12,3 milhões de sobra, que pertence aos servidores. [Uso interno: valores exatos do CI – repasse à Câmara R$ 5.120.000,00; despesa liquidada da Câmara R$ 4.160.506,90. 'Outros fundos' = FMCA + FMI + FMDPD (receita R$ 39.034,03; despesa R$ 215.195,74; sobras de anos anteriores R$ 214.469,20, todas do FMI). A coluna 'Receita − despesa' foi calculada aqui; a coluna 'Diferença' do CI soma também as sobras de anos anteriores (ex.: Prefeitura R$ 60.624.545,41; FMS +R$ 862.281,79; total R$ 45.277.348,16). Nomes dos fundos FMCA/FMI/FMDPD por extenso: confirmar com a Contabilidade. Dados da Câmara eram pendência do guia: resolvido para o quadrimestre; o acumulado jan–ago da Câmara continua faltando (slides 35 e 36 não incluem a Câmara).]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t>Esta é a tabela oficial por unidade gestora, com as sobras de anos anteriores. A coluna diferença soma as sobras de anos anteriores com a receita e desconta a despesa. Por isso o total é 45,3 milhões, e não os 37,6 milhões do slide anterior. A Prefeitura repassou 5,12 milhões à Câmara no período. [Uso interno: apresentação de Metas Fiscais (Geovane), slide 9; conferido: diferença = superávit + receita − despesa; % = diferença ÷ (superávit + receita), ex.: Prefeitura 60.624.545,41 ÷ 109.156.022,89 = 55,54%. Nomes dos fundos FMCA/FMI/FMDPD por extenso: confirmar com a Contabilidade.]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De janeiro a agosto, todas as unidades liquidaram 271,3 milhões. Pessoal é o maior gasto: 143 milhões, 52,7% do total. Esse valor inclui 27,9 milhões de aposentadorias e pensões. Investimentos em obras e equipamentos somam 9,9 milhões, só 3,6%. Atenção: este percentual não é o limite de pessoal da LRF, que é calculado sobre a receita corrente líquida e aparece no Relatório de Gestão Fiscal (ver slide 24).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Saúde e Educação são as áreas que mais gastam: juntas, 150,4 milhões até agosto, 55,4% de toda a despesa. Esse número não é o mesmo dos mínimos constitucionais. A lei exige aplicar ao menos 15% da receita de impostos em saúde e 25% em educação, e esses cálculos saem de demonstrativos específicos (RREO e SIOPS/SIOPE). Os mínimos estão nos próximos slides: educação 31,21% (slide 25) e saúde 29,76% (slide 26). Outras unidades somam 0,2 milhão.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pt-BR"/>
              <a:t>O índice de pessoal da Lei de Responsabilidade Fiscal mede quanto da receita corrente líquida vai para salários, encargos e aposentadorias, somando os últimos 12 meses. Até agosto, o Município como um todo gastou 48,88% dessa receita com pessoal. O limite de alerta é 54%, o prudencial 57% e o máximo 60%. O Executivo está em 46,50%, contra alerta de 48,6%: é o ponto que pede mais atenção, a pouco mais de 2 pontos do alerta. A Câmara está em 2,38%, bem abaixo do alerta de 5,4%. [Uso interno: valores da aba Ago de Consolidação_Despesas com Pessoal_Município_2026.xls. Conferido: Executivo = PMP/fundos 170.434.734,50 + FPSMP 3.052.788,84 = 173.487.523,34; ÷ RCL 373.064.310,95 = 46,503%. Município 182.350.927,21 ÷ RCL = 48,879%. Legislativo 8.863.403,87 ÷ RCL = 2,376%. A planilha não traz alerta/prudencial/máximo para PMP/fundos e FPSMP (entram no limite do Executivo), por isso o traço. Na planilha, a linha de percentuais está rotulada 'PMP / FMAS / FMCA / FMAS' (FMAS repetido); o cabeçalho da tabela traz 'PMP / FMAS FMCA / FMS'. O slide usa FMS; confirmar com a Contabilidade. A RCL (R$ 373.064.310,95) e o total do Executivo devem ser conferidos com o RGF do 2º quadrimestre quando for publicado.]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pt-BR"/>
              <a:t>A Constituição manda aplicar pelo menos 25% da receita de impostos na educação. Até agosto, o mínimo exigido era de 38,9 milhões de reais. A Prefeitura aplicou 48,6 milhões, o que corresponde a 31,21%. Ou seja: foram aplicados 9,67 milhões a mais do que o mínimo. [Uso interno: valores fotografados do RREO Anexo 8, 4º bimestre/2026, Poder Executivo, emitido em 29/09/2026 14:50 (assinaturas: Luiz Fernando de Souza e Larissa de Oliveira Zanelate). Campos: z = 38.926.722,14; aa = 48.596.594,75; ab = 31,21%. O valor a mais (R$ 9.669.872,61) estava anotado à mão no papel e foi conferido: aa − z. Conferência da linha 28: L22 26.800.956,03 + L23 21.985.657,05 − L27 190.018,33 (RP cancelados) = 48.596.594,75. Receita de impostos implícita: z ÷ 25% = 155.706.888,56 (calculada aqui, não aparece na foto). Pedir o PDF do RREO para guardar no projeto.]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pt-BR"/>
              <a:t>A lei manda aplicar pelo menos 15% da receita de impostos em ações e serviços públicos de saúde. Até agosto, o mínimo exigido era de 23,5 milhões de reais. A Prefeitura aplicou 46,6 milhões, o que corresponde a 29,76%, quase o dobro do mínimo. Ou seja: foram aplicados 23,1 milhões a mais do que o exigido. [Uso interno: valores fotografados do RREO Anexo 12, 4º bimestre/2026, Poder Executivo, emitido em 28/09/2026 09:45 (assinaturas: Luiz Fernando de Souza e Larissa de Oliveira Zanelate). Linhas: XVI valor aplicado (liquidadas) = 46.591.661,16; XVII despesa mínima = 23.478.413,83; XVIII diferença = 23.113.247,33 (conferido: XVI − XVII); limite não cumprido = 0,00; percentual = 29,76 (liquidadas). Pelo empenhado seriam 65.004.217,00 e 41,53%; pelo pago, 46.591.261,16 e 29,76%. A conta exata dá 29,7667%: o relatório corta as casas decimais em vez de arredondar; o slide usa 29,76%, que é o número oficial. Receita de impostos implícita: XVII ÷ 15% = 156.522.758,87 (calculada aqui, não aparece na foto). No Anexo 8 (educação), a base implícita é 155.706.888,56: diferença de 815.870,31, confirmar com a Contabilidade. Este valor (46,6 mi) é só o gasto com recursos próprios que conta para o mínimo; não se compara com os 85,1 mi liquidados pelo FMS no slide 23, que incluem SUS e outras fontes. Pedir o PDF do Anexo 12 para guardar no projeto.]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O fundo que paga as aposentadorias dos servidores rendeu 9,18% no ano. Como a meta de agosto ainda não foi calculada no relatório, a comparação correta é até julho: 7,98% de rendimento contra meta de 6,66%. O fundo superou a meta em todos os meses de maio a julho. O patrimônio chegou a 371,9 milhões.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O patrimônio do fundo saiu de 358,3 milhões em abril para 371,9 milhões em agosto. O crescimento veio dos rendimentos das aplicações, 16,3 milhões. Esses rendimentos fazem parte da receita patrimonial do município no quadrimestre, de 19,4 milhões: 84% dela é o próprio rendimento do fundo, que só pode pagar aposentadorias. [Uso interno: correção em relação à versão anterior – a receita patrimonial do município inclui esses rendimentos; não são dois valores separados. Conferência: a aba FPSMP de Receita Mensal_2026.xls registra 16,31 milhões de receita patrimonial de maio a agosto, com diferença de R$ 7 mil em relação ao relatório de investimentos (taxa de administração, que o relatório exclui).]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Olhando só as secretarias da Prefeitura: o orçamento do ano é de 222 milhões. Até agosto, 56% já estavam reservados (empenhados) e 39% já tinham virado serviço entregue (liquidado). Quase tudo o que foi entregue já foi pago: faltam 2,2 milhões. Conferência: o valor liquidado bate exatamente com a planilha REC_DES_AGOSTO (R$ 87.393.900,95).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Em valores, quem mais executou foi Serviços Públicos (15,1 milhões, 78% do seu orçamento), seguida de Fazenda e Ordem Pública. A Secretaria de Obras tem o maior orçamento, 52,5 milhões, mas só 18% virou serviço entregue. O próximo slide explica por quê.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Estes cinco projetos somam 69,9 milhões de orçamento: casas populares (28,2 milhões), contenção de encostas do Novo PAC (14 milhões), Centro de Operações e Resiliência (11,9 milhões), pavimentação da Estrada Hugo Lemgruber Portugal por convênio (9,6 milhões) e Centro Administrativo (6,2 milhões). Até agosto, nenhum teve valor liquidado nessas linhas de orçamento. Dos 56,3 milhões de convênios da União previstos, chegaram 2,4 milhões (4,2%). A emenda federal de 16,9 milhões para o Centro Administrativo ainda não foi recebida. Segundo os relatórios, o COR está em licitação e as 100 casas de Varjão e Arrozal tiveram obras iniciadas. [Uso interno: o relatório de Obras cita asfalto na Estrada Hugo Lemgruber Portugal. Essa obra pode estar sendo paga por outra linha, a de transferência especial, com R$ 2,36 mi liquidados na ação 1037. Confirmar com a Secretaria de Obras antes de afirmar em público.]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Além dos números, as secretarias relataram entregas. Estes são destaques dos relatórios que chegaram em formato legível. Os períodos variam: a maioria cobre janeiro a julho. Os relatórios de Saúde, Assistência Social, Serviços Públicos, Agricultura, Meio Ambiente, Turismo e Planejamento (obras em execução e em licitação) estão digitalizados como imagem e ainda serão incluídos. [Uso interno: Educação e Ordem Pública citam, cada uma, a aquisição de um ônibus escolar; confirmar se é o mesmo veículo para não contar duas vezes.]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Estas são mais entregas informadas pelas secretarias. Atenção ao período: o relatório da Saúde soma 2025 e 2026. Na Saúde, destaque para a Ótica Municipal, o Centro de Fisioterapia, a entrega de fraldas pelos Correios e a telemedicina para crianças. A Assistência Social recebeu o Selo FNAS e pagou aluguel social às famílias atingidas na Serra das Araras. A Secretaria da Mulher atendeu 152 casos de violência de janeiro a junho. Serviços Públicos recuperou 137,3 km de estradas e fez 2.424 entregas de água por caminhão-pipa. A Agricultura mais que triplicou a compra da agricultura familiar para a merenda. O Meio Ambiente recebeu 3 caminhões de lixo novos. [Uso interno – valores exatos e fontes: Agricultura PNAE R$ 200.629,87 (2025) e R$ 624.821,70 (2026), 1.464,50 h com tratores locados, 544 bezerras em 153 propriedades (relatório Agricultura, p. 1). Recicláveis 176.594 kg jan–jun; 58 animais silvestres, 21 soltos (relatório Meio Ambiente, p. 2–3). Serviços Públicos: tabela resumo, p. 3. Políticas da Mulher: 152 casos jan–jun/2026, dos quais 29 contra menores de 18 anos (p. 2). Saúde: os números do Hospital (ex.: 1.582 cirurgias de catarata) somam 2025 e 2026 (p. 8–9); não foram usados no slide por não separarem 2026. O triturador aparece nos relatórios de Agricultura e de Meio Ambiente; não foi repetido.]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Aqui estão as obras acompanhadas pela Secretaria de Planejamento, a regularização de imóveis e os projetos do Turismo. Estão em licitação o videomonitoramento da cidade, a Arena Brasil, a cobertura da quadra de Santa Tereza e o muro do Caiçara. As 100 casas do Minha Casa, Minha Vida contam com 13 milhões de reais da União e 3,75 milhões do município. Na regularização de imóveis, 376 títulos de propriedade já foram enviados ao cartório e 262 famílias estão aptas a receber o termo preliminar, primeira etapa para ter o documento do imóvel. O Turismo informou seus projetos do semestre. A Secretaria de Ciência, Tecnologia e Inovação informou, entre outras ações, a inauguração do Laboratório de Inovação, o LITAP, a instalação da sede provisória do IFRJ em Piraí e a reestruturação da rede de fibra ótica. A lista completa das ações está na revista. [Uso interno – valores exatos: videomonitoramento R$ 3.075.000,00 (obra) + R$ 2.865.000,00 (equipamentos), contrapartida R$ 16.807,16; Arena Brasil R$ 1.462.500,00; Santa Tereza R$ 696.500,00 + R$ 272.004,59; muro Caiçara R$ 423.870,00; MCMV Varjão R$ 6.500.000,00 + R$ 1.899.999,96 e Arrozal R$ 6.500.000,00 + R$ 1.850.000,00 (relatório Planejamento, p. 1–2). Regularização: p. 4. A CONFIRMAR: (1) Arena Brasil – o Esporte fala em autorização para início da obra, e o Planejamento, em licitação; (2) muro do Caiçara – o SICOF mostra R$ 255.689,18 empenhados, mas o relatório diz que está em licitação; (3) se a entrega dos termos, marcada para 21/07/2026, aconteceu; (4) Turismo – o relatório lista projetos sem dizer em que fase estão, por isso não dizer "entregue"; (5) Ciência e Tecnologia – as ações vieram de um slide enviado pela secretaria, sem relatório à Câmara, sem datas e sem números; o card mostra 3 itens, como as demais secretarias. SICOF: UO 1110 liquidou R$ 4.235.014,82 jan–ago.]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Somando todas as unidades, de janeiro a agosto entraram 317,8 milhões (sem receitas de capital) e foram liquidados 271,3 milhões: sobra de 46,4 milhões. Mas 26,2 milhões dessa sobra estão no fundo de previdência e só podem pagar aposentadorias. O restante, 20,2 milhões, está na Prefeitura e nos demais fundos. Com as receitas de capital, a sobra é de 63,3 milhões. Observação técnica: esta é uma comparação entre receita arrecadada e despesa liquidada. Não substitui o resultado primário e nominal exigido pela LDO, que ainda precisa ser apresentado.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A Prefeitura arrecada a maior parte dos impostos e repasses e fica com resultado positivo de 106,5 milhões. Saúde e Educação ficam negativas em cerca de 41 milhões cada, porque grande parte do seu dinheiro chega por repasse da Prefeitura, que não é contado como receita nesta tabela. Os fundos menores somam menos 0,2 milhão. O resultado geral é a soma de tudo: 46,4 milhões.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t>A segunda parte desta audiência é sobre o futuro: a proposta de orçamento para 2027, a LOA. É a lei que diz quanto a Prefeitura espera arrecadar e quanto pode gastar em cada área no próximo ano. A Prefeitura prepara, a Câmara analisa, pode mudar e vota. A Lei de Responsabilidade Fiscal manda ouvir a população nessa fase. Agora a Secretaria de Fazenda apresenta os números. [Uso interno: a apresentação do Controle Interno tinha só o título 'Lei Orçamentária / 2027', sem nenhum número. Os valores da proposta (receita estimada, despesa fixada por área e por secretaria, comparação com 2026) não estão em nenhum arquivo do projeto. Pedir à Secretaria de Fazenda e, se vierem, incluir logo após este slide, no mesmo padrão. O CI cita 'art. 48, parágrafo único' – desde a LC 131/2009 o dispositivo é o §1º, inciso I.]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Agora é a vez da população. Todas as perguntas serão registradas. Os materiais desta audiência ficam disponíveis no portal da transparência. A próxima audiência, sobre setembro a dezembro, acontece até o fim de fevereiro de 2027. [Uso interno: incluir o endereço do portal e os canais de contato oficiais.]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 lIns="106253" tIns="53127" rIns="106253" bIns="53127"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6253" tIns="53127" rIns="106253" bIns="53127"/>
          <a:lstStyle/>
          <a:p>
            <a:r>
              <a:rPr lang="en-US" dirty="0"/>
              <a:t>Agradecimento e abertura para perguntas.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6253" tIns="53127" rIns="106253" bIns="53127"/>
          <a:lstStyle/>
          <a:p>
            <a:fld id="{F7021451-1387-4CA6-816F-3879F97B5CBC}" type="slidenum">
              <a:rPr lang="en-US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A9D3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PREFEITURA MUNICIPAL DE PIRAÍ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o </a:t>
            </a:r>
            <a:r>
              <a:rPr lang="en-US" sz="3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nosso</a:t>
            </a: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dinheiro</a:t>
            </a: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público</a:t>
            </a: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foi</a:t>
            </a: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aplicado</a:t>
            </a: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</a:t>
            </a: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últimos</a:t>
            </a: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4 </a:t>
            </a:r>
            <a:r>
              <a:rPr lang="en-US" sz="38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meses</a:t>
            </a: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6E9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Prestação de contas do 2º quadrimestre de 2026 (maio a agosto)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3291840"/>
            <a:ext cx="2377440" cy="457200"/>
          </a:xfrm>
          <a:prstGeom prst="roundRect">
            <a:avLst>
              <a:gd name="adj" fmla="val 20000"/>
            </a:avLst>
          </a:prstGeom>
          <a:solidFill>
            <a:srgbClr val="D98E04"/>
          </a:solidFill>
          <a:ln w="12700">
            <a:solidFill>
              <a:srgbClr val="D98E0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 txBox="1"/>
          <p:nvPr/>
        </p:nvSpPr>
        <p:spPr>
          <a:xfrm>
            <a:off x="548640" y="3291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de setembro de 2026</a:t>
            </a:r>
            <a:endParaRPr 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9132" y="4127025"/>
            <a:ext cx="1993119" cy="64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Text 40"/>
          <p:cNvSpPr txBox="1"/>
          <p:nvPr/>
        </p:nvSpPr>
        <p:spPr>
          <a:xfrm>
            <a:off x="548640" y="3977639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6E9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Também nesta audiência: a proposta de orçamento para 2027 (LOA)</a:t>
            </a:r>
            <a:endParaRPr lang="en-US" sz="1800" dirty="0"/>
          </a:p>
          <a:p>
            <a:pPr marL="0" indent="0">
              <a:buNone/>
            </a:pPr>
            <a:r>
              <a:rPr lang="en-US" sz="1100" dirty="0">
                <a:solidFill>
                  <a:srgbClr val="D6E9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Realização: Coordenadoria de Controle Interno e Secretaria de Fazenda</a:t>
            </a:r>
            <a:endParaRPr lang="en-US" sz="1800" dirty="0"/>
          </a:p>
        </p:txBody>
      </p:sp>
      <p:sp>
        <p:nvSpPr>
          <p:cNvPr id="990" name="Slide number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D6E9E2"/>
                </a:solidFill>
                <a:latin typeface="Aptos"/>
              </a:rPr>
              <a:t>1/39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prestamos contas hoje? </a:t>
            </a:r>
          </a:p>
          <a:p>
            <a:pPr marL="0" indent="0">
              <a:buNone/>
            </a:pPr>
            <a:r>
              <a:rPr lang="en-US" sz="22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Porque</a:t>
            </a: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 lei manda, e o cidadão tem o direito de entender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LC 101/2000 (LRF), arts. 9º §4º e 48 §1º; LC 141/2012, art. 36 §5º; Lei 15.263/2025; leis municipais 698/2003 e 851/2007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2/39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457200" cy="45720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457200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188720"/>
            <a:ext cx="3429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LRF, art. 9º, §4º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Até o fim de maio, setembro e fevereiro, a Prefeitura mostra na Câmara, em audiência pública, se cumpriu as metas fiscais de cada quadrimestre.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663440" y="1234440"/>
            <a:ext cx="457200" cy="45720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4663440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257800" y="1188720"/>
            <a:ext cx="3429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LRF, art. 48, §1º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contas devem ter ampla divulgação, também em versões simplificadas. A população deve ser incentivada a participar, inclusive na discussão do orçamento.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834640"/>
            <a:ext cx="457200" cy="45720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457200" y="2834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788920"/>
            <a:ext cx="3429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federal 15.263/2025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Política Nacional de Linguagem Simples: todo órgão público, inclusive municípios, deve falar com frases curtas, palavras comuns e termos técnicos explicados.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663440" y="2834640"/>
            <a:ext cx="457200" cy="45720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4663440" y="2834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257800" y="2788920"/>
            <a:ext cx="3429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141/2012, art. 36, §5º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Saúde apresenta seu próprio relatório do quadrimestre em audiência na Câmara, nos mesmos prazos.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43434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local: leis municipais 698/2003 e 851/2007.</a:t>
            </a:r>
            <a:endParaRPr lang="en-US" sz="1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9093" y="3972489"/>
            <a:ext cx="2307707" cy="741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5018" y="342778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457200" y="434542"/>
            <a:ext cx="5948490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t-BR" sz="2100" b="1" dirty="0">
                <a:solidFill>
                  <a:srgbClr val="0F3D3E"/>
                </a:solidFill>
                <a:latin typeface="Cambria"/>
              </a:rPr>
              <a:t>O papel da </a:t>
            </a:r>
            <a:r>
              <a:rPr sz="2100" b="1" dirty="0" err="1">
                <a:solidFill>
                  <a:srgbClr val="0F3D3E"/>
                </a:solidFill>
                <a:latin typeface="Cambria"/>
              </a:rPr>
              <a:t>Coordenadoria</a:t>
            </a:r>
            <a:r>
              <a:rPr sz="2100" b="1" dirty="0">
                <a:solidFill>
                  <a:srgbClr val="0F3D3E"/>
                </a:solidFill>
                <a:latin typeface="Cambria"/>
              </a:rPr>
              <a:t> de </a:t>
            </a:r>
            <a:r>
              <a:rPr sz="2100" b="1" dirty="0" err="1">
                <a:solidFill>
                  <a:srgbClr val="0F3D3E"/>
                </a:solidFill>
                <a:latin typeface="Cambria"/>
              </a:rPr>
              <a:t>Controle</a:t>
            </a:r>
            <a:r>
              <a:rPr sz="2100" b="1" dirty="0">
                <a:solidFill>
                  <a:srgbClr val="0F3D3E"/>
                </a:solidFill>
                <a:latin typeface="Cambria"/>
              </a:rPr>
              <a:t> </a:t>
            </a:r>
            <a:r>
              <a:rPr sz="2100" b="1" dirty="0" err="1">
                <a:solidFill>
                  <a:srgbClr val="0F3D3E"/>
                </a:solidFill>
                <a:latin typeface="Cambria"/>
              </a:rPr>
              <a:t>Interno</a:t>
            </a:r>
            <a:endParaRPr sz="2100" b="1" dirty="0">
              <a:solidFill>
                <a:srgbClr val="0F3D3E"/>
              </a:solidFill>
              <a:latin typeface="Cambri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7200" y="1143000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1F2A2A"/>
                </a:solidFill>
                <a:latin typeface="Calibri"/>
              </a:rPr>
              <a:t>Como numa casa em que alguém confere cada nota antes de pagar e avisa quando algo sai do combinado.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1554480"/>
            <a:ext cx="196596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548640" y="1645920"/>
            <a:ext cx="338328" cy="338328"/>
          </a:xfrm>
          <a:prstGeom prst="ellipse">
            <a:avLst/>
          </a:prstGeom>
          <a:solidFill>
            <a:srgbClr val="0F3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120" y="1645920"/>
            <a:ext cx="13716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F3D3E"/>
                </a:solidFill>
                <a:latin typeface="Calibri"/>
              </a:rPr>
              <a:t>A Prefeitura faz</a:t>
            </a:r>
          </a:p>
          <a:p>
            <a:pPr algn="l"/>
            <a:r>
              <a:rPr sz="950" b="0">
                <a:solidFill>
                  <a:srgbClr val="1F2A2A"/>
                </a:solidFill>
                <a:latin typeface="Calibri"/>
              </a:rPr>
              <a:t>compra, contrata, paga e presta o serviço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545080" y="1554480"/>
            <a:ext cx="1965960" cy="868680"/>
          </a:xfrm>
          <a:prstGeom prst="roundRect">
            <a:avLst>
              <a:gd name="adj" fmla="val 8000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2636520" y="1645920"/>
            <a:ext cx="338328" cy="338328"/>
          </a:xfrm>
          <a:prstGeom prst="ellipse">
            <a:avLst/>
          </a:prstGeom>
          <a:solidFill>
            <a:srgbClr val="1463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48000" y="1645920"/>
            <a:ext cx="13716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F3D3E"/>
                </a:solidFill>
                <a:latin typeface="Calibri"/>
              </a:rPr>
              <a:t>O Controle Interno confere</a:t>
            </a:r>
          </a:p>
          <a:p>
            <a:pPr algn="l"/>
            <a:r>
              <a:rPr sz="950" b="0">
                <a:solidFill>
                  <a:srgbClr val="1F2A2A"/>
                </a:solidFill>
                <a:latin typeface="Calibri"/>
              </a:rPr>
              <a:t>por dentro, durante todo o ano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632960" y="1554480"/>
            <a:ext cx="196596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4724400" y="1645920"/>
            <a:ext cx="338328" cy="338328"/>
          </a:xfrm>
          <a:prstGeom prst="ellipse">
            <a:avLst/>
          </a:prstGeom>
          <a:solidFill>
            <a:srgbClr val="0F3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35880" y="1645920"/>
            <a:ext cx="13716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F3D3E"/>
                </a:solidFill>
                <a:latin typeface="Calibri"/>
              </a:rPr>
              <a:t>Câmara e Tribunal de Contas fiscalizam</a:t>
            </a:r>
          </a:p>
          <a:p>
            <a:pPr algn="l"/>
            <a:r>
              <a:rPr sz="950" b="0">
                <a:solidFill>
                  <a:srgbClr val="1F2A2A"/>
                </a:solidFill>
                <a:latin typeface="Calibri"/>
              </a:rPr>
              <a:t>por fora: é o controle externo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720840" y="1554480"/>
            <a:ext cx="196596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6812280" y="1645920"/>
            <a:ext cx="338328" cy="338328"/>
          </a:xfrm>
          <a:prstGeom prst="ellipse">
            <a:avLst/>
          </a:prstGeom>
          <a:solidFill>
            <a:srgbClr val="0F3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23760" y="1645920"/>
            <a:ext cx="137160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0F3D3E"/>
                </a:solidFill>
                <a:latin typeface="Calibri"/>
              </a:rPr>
              <a:t>Você acompanha e cobra</a:t>
            </a:r>
          </a:p>
          <a:p>
            <a:pPr algn="l"/>
            <a:r>
              <a:rPr sz="950" b="0">
                <a:solidFill>
                  <a:srgbClr val="1F2A2A"/>
                </a:solidFill>
                <a:latin typeface="Calibri"/>
              </a:rPr>
              <a:t>é o controle social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57200" y="25603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146356"/>
                </a:solidFill>
                <a:latin typeface="Calibri"/>
              </a:rPr>
              <a:t>O que a Constituição manda o Controle Interno fazer (art. 74)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7200" y="2880360"/>
            <a:ext cx="4023360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1F2A2A"/>
                </a:solidFill>
                <a:latin typeface="Calibri"/>
              </a:rPr>
              <a:t>• Metas: </a:t>
            </a:r>
            <a:r>
              <a:rPr sz="1050" b="0">
                <a:solidFill>
                  <a:srgbClr val="1F2A2A"/>
                </a:solidFill>
                <a:latin typeface="Calibri"/>
              </a:rPr>
              <a:t>avaliar se o planejado no orçamento está sendo cumprido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17720" y="2880360"/>
            <a:ext cx="4023360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1F2A2A"/>
                </a:solidFill>
                <a:latin typeface="Calibri"/>
              </a:rPr>
              <a:t>• Legalidade e resultado: </a:t>
            </a:r>
            <a:r>
              <a:rPr sz="1050" b="0">
                <a:solidFill>
                  <a:srgbClr val="1F2A2A"/>
                </a:solidFill>
                <a:latin typeface="Calibri"/>
              </a:rPr>
              <a:t>verificar se o dinheiro foi gasto dentro da lei e bem usado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3300984"/>
            <a:ext cx="4023360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1F2A2A"/>
                </a:solidFill>
                <a:latin typeface="Calibri"/>
              </a:rPr>
              <a:t>• Apoio à fiscalização: </a:t>
            </a:r>
            <a:r>
              <a:rPr sz="1050" b="0">
                <a:solidFill>
                  <a:srgbClr val="1F2A2A"/>
                </a:solidFill>
                <a:latin typeface="Calibri"/>
              </a:rPr>
              <a:t>ajudar a Câmara e o Tribunal de Contas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17720" y="3300984"/>
            <a:ext cx="4023360" cy="393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1F2A2A"/>
                </a:solidFill>
                <a:latin typeface="Calibri"/>
              </a:rPr>
              <a:t>• Irregularidade: </a:t>
            </a:r>
            <a:r>
              <a:rPr sz="1050" b="0">
                <a:solidFill>
                  <a:srgbClr val="1F2A2A"/>
                </a:solidFill>
                <a:latin typeface="Calibri"/>
              </a:rPr>
              <a:t>avisar o Tribunal de Contas; quem se cala responde junto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57200" y="3794760"/>
            <a:ext cx="8229600" cy="548640"/>
          </a:xfrm>
          <a:prstGeom prst="roundRect">
            <a:avLst>
              <a:gd name="adj" fmla="val 8421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94360" y="3822192"/>
            <a:ext cx="7955280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>
                <a:solidFill>
                  <a:srgbClr val="146356"/>
                </a:solidFill>
                <a:latin typeface="Calibri"/>
              </a:rPr>
              <a:t>Por que importa: </a:t>
            </a:r>
            <a:r>
              <a:rPr sz="1100" b="0">
                <a:solidFill>
                  <a:srgbClr val="1F2A2A"/>
                </a:solidFill>
                <a:latin typeface="Calibri"/>
              </a:rPr>
              <a:t>conferir antes evita desperdício, erro e desvio. Cada real bem conferido pode virar remédio, merenda, asfalto ou vaga na creche.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4480560"/>
            <a:ext cx="7680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>
                <a:solidFill>
                  <a:srgbClr val="5B6766"/>
                </a:solidFill>
                <a:latin typeface="Calibri"/>
              </a:rPr>
              <a:t>Fonte: Constituição Federal, arts. 31 e 74; revista Piraí Presta Contas, 2º quadrimestre de 2026, p. 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50">
                <a:solidFill>
                  <a:srgbClr val="6E7378"/>
                </a:solidFill>
                <a:latin typeface="Aptos"/>
              </a:rPr>
              <a:t>3/39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minidicionário </a:t>
            </a:r>
            <a:r>
              <a:rPr lang="en-US" sz="24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</a:t>
            </a: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acompanhar</a:t>
            </a: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os números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Termos usados nos demonstrativos contábeis da Prefeitura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4/39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3977640" cy="713232"/>
          </a:xfrm>
          <a:prstGeom prst="roundRect">
            <a:avLst>
              <a:gd name="adj" fmla="val 1025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566928" y="1261872"/>
            <a:ext cx="3758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prevista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a Prefeitura planejou arrecadar.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17720" y="1188720"/>
            <a:ext cx="3977640" cy="713232"/>
          </a:xfrm>
          <a:prstGeom prst="roundRect">
            <a:avLst>
              <a:gd name="adj" fmla="val 1025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4727448" y="1261872"/>
            <a:ext cx="3758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arrecadada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realmente entrou nos cofres.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77640" cy="713232"/>
          </a:xfrm>
          <a:prstGeom prst="roundRect">
            <a:avLst>
              <a:gd name="adj" fmla="val 1025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 txBox="1"/>
          <p:nvPr/>
        </p:nvSpPr>
        <p:spPr>
          <a:xfrm>
            <a:off x="566928" y="2084832"/>
            <a:ext cx="3758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Despesa empenhada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Dinheiro reservado para uma compra ou contrato.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617720" y="2011680"/>
            <a:ext cx="3977640" cy="713232"/>
          </a:xfrm>
          <a:prstGeom prst="roundRect">
            <a:avLst>
              <a:gd name="adj" fmla="val 1025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4727448" y="2084832"/>
            <a:ext cx="3758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Despesa liquidada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serviço ou produto foi entregue e conferido.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2834640"/>
            <a:ext cx="3977640" cy="713232"/>
          </a:xfrm>
          <a:prstGeom prst="roundRect">
            <a:avLst>
              <a:gd name="adj" fmla="val 1025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 txBox="1"/>
          <p:nvPr/>
        </p:nvSpPr>
        <p:spPr>
          <a:xfrm>
            <a:off x="566928" y="2907792"/>
            <a:ext cx="3758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Despesa paga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dinheiro saiu da conta e chegou ao fornecedor.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617720" y="2834640"/>
            <a:ext cx="3977640" cy="713232"/>
          </a:xfrm>
          <a:prstGeom prst="roundRect">
            <a:avLst>
              <a:gd name="adj" fmla="val 1025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4727448" y="2907792"/>
            <a:ext cx="3758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Dinheiro “carimbado”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Recurso que só pode ser usado numa área (ex.: SUS só na saúde).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3657600"/>
            <a:ext cx="3977640" cy="713232"/>
          </a:xfrm>
          <a:prstGeom prst="roundRect">
            <a:avLst>
              <a:gd name="adj" fmla="val 1025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 txBox="1"/>
          <p:nvPr/>
        </p:nvSpPr>
        <p:spPr>
          <a:xfrm>
            <a:off x="566928" y="3730752"/>
            <a:ext cx="3758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Superávit (sobra)</a:t>
            </a:r>
            <a:endParaRPr lang="en-US" sz="1200" dirty="0"/>
          </a:p>
          <a:p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Entrou mais dinheiro do que </a:t>
            </a:r>
            <a:r>
              <a:rPr lang="en-US" sz="1100" dirty="0" err="1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saiu</a:t>
            </a: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17720" y="3657600"/>
            <a:ext cx="3977640" cy="713232"/>
          </a:xfrm>
          <a:prstGeom prst="roundRect">
            <a:avLst>
              <a:gd name="adj" fmla="val 1025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 txBox="1"/>
          <p:nvPr/>
        </p:nvSpPr>
        <p:spPr>
          <a:xfrm>
            <a:off x="4727448" y="3730752"/>
            <a:ext cx="37581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Fundo de previdência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 separada que paga aposentadorias dos servidores.</a:t>
            </a:r>
            <a:endParaRPr lang="en-US" sz="1200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5018" y="342778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 2"/>
          <p:cNvSpPr txBox="1"/>
          <p:nvPr/>
        </p:nvSpPr>
        <p:spPr>
          <a:xfrm>
            <a:off x="457200" y="484632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quadrimestre em 4 números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Mensal_2026.xls (abas Consolidado e 2º QUAD); REC_DES_AGOSTO.xls (aba Plan1)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5/39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192024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594360" y="129844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R$ 187,2 mi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90195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arrecadados de maio a agosto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514600" y="1188720"/>
            <a:ext cx="192024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2651760" y="129844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+17,6%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651760" y="190195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acima do previsto para o quadrimestre (R$ 159,25 mi)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0" y="1188720"/>
            <a:ext cx="192024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4709160" y="129844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69,6%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709160" y="190195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previsão do ano já arrecadada (R$ 334,7 mi de R$ 481,0 mi)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629400" y="1188720"/>
            <a:ext cx="205740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6766560" y="1298448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98E0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R$ 46,4 mi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6766560" y="1901952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sobra de janeiro a agosto, sem contar as receitas de capital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2788920"/>
            <a:ext cx="8378740" cy="1602156"/>
          </a:xfrm>
          <a:prstGeom prst="roundRect">
            <a:avLst>
              <a:gd name="adj" fmla="val 8421"/>
            </a:avLst>
          </a:prstGeom>
          <a:solidFill>
            <a:srgbClr val="E6F0EC"/>
          </a:solidFill>
          <a:ln w="9525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 txBox="1"/>
          <p:nvPr/>
        </p:nvSpPr>
        <p:spPr>
          <a:xfrm>
            <a:off x="566928" y="2862072"/>
            <a:ext cx="8269012" cy="1529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ISSO SIGNIFICA?</a:t>
            </a:r>
            <a:r>
              <a:rPr lang="pt-BR" sz="1200" b="1" dirty="0"/>
              <a:t>  </a:t>
            </a:r>
          </a:p>
          <a:p>
            <a:pPr>
              <a:buFont typeface="Arial" pitchFamily="34" charset="0"/>
              <a:buChar char="•"/>
            </a:pPr>
            <a:r>
              <a:rPr lang="pt-BR" sz="1200" b="1" dirty="0"/>
              <a:t> O dinheiro a mais tem destino certo:</a:t>
            </a:r>
            <a:r>
              <a:rPr lang="pt-BR" sz="1200" dirty="0"/>
              <a:t> dos R$ 28,0 mi acima do previsto, R$ 22,3 mi são do SUS e só podem ir para a saúde. </a:t>
            </a:r>
          </a:p>
          <a:p>
            <a:endParaRPr lang="pt-BR" sz="1200" dirty="0"/>
          </a:p>
          <a:p>
            <a:pPr>
              <a:buFont typeface="Arial" pitchFamily="34" charset="0"/>
              <a:buChar char="•"/>
            </a:pPr>
            <a:r>
              <a:rPr lang="pt-BR" sz="1200" b="1" dirty="0"/>
              <a:t> Mais da metade da sobra é dos aposentados:</a:t>
            </a:r>
            <a:r>
              <a:rPr lang="pt-BR" sz="1200" dirty="0"/>
              <a:t> dos R$ 46,4 mi, R$ 26,2 mi estão no fundo de previdência. </a:t>
            </a:r>
          </a:p>
          <a:p>
            <a:endParaRPr lang="pt-BR" sz="1200" dirty="0"/>
          </a:p>
          <a:p>
            <a:pPr>
              <a:buFont typeface="Arial" pitchFamily="34" charset="0"/>
              <a:buChar char="•"/>
            </a:pPr>
            <a:r>
              <a:rPr lang="pt-BR" sz="1200" b="1" dirty="0"/>
              <a:t> O restante tem compromisso:</a:t>
            </a:r>
            <a:r>
              <a:rPr lang="pt-BR" sz="1200" dirty="0"/>
              <a:t> R$ 37,3 mi já estão reservados em contratos da Prefeitura, e ainda faltam 4 meses de contas, incluindo o 13º salário.</a:t>
            </a:r>
            <a:endParaRPr lang="pt-BR" sz="1200" b="1" dirty="0"/>
          </a:p>
          <a:p>
            <a:endParaRPr lang="pt-BR" sz="1200" b="1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38404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3348" y="210752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 2"/>
          <p:cNvSpPr txBox="1"/>
          <p:nvPr/>
        </p:nvSpPr>
        <p:spPr>
          <a:xfrm>
            <a:off x="457200" y="480060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Maio e junho </a:t>
            </a:r>
            <a:r>
              <a:rPr lang="en-US" sz="22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arrecadaram</a:t>
            </a: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acima</a:t>
            </a: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do previsto; </a:t>
            </a:r>
          </a:p>
          <a:p>
            <a:pPr marL="0" indent="0">
              <a:buNone/>
            </a:pPr>
            <a:r>
              <a:rPr lang="en-US" sz="22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julho</a:t>
            </a: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e agosto </a:t>
            </a:r>
            <a:r>
              <a:rPr lang="en-US" sz="22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ficaram</a:t>
            </a: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levemente</a:t>
            </a: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abaixo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Mensal_2026.xls, aba 2º QUAD: total líquido da dedução do Fundeb (R$ milhões)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6/39</a:t>
            </a:r>
            <a:endParaRPr lang="en-US" sz="9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365760" y="1143000"/>
          <a:ext cx="539496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6035040" y="12344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223760" y="12344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+41,3%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035040" y="1892808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Junho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7223760" y="189280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+32,7%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035040" y="2551176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Julho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223760" y="2551176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−1,0%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6035040" y="3209544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Agosto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7223760" y="3209544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−1,5%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6035040" y="393192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quê? Maio teve R$ 17,1 mi do SUS federal (nos outros meses do ano, a média foi R$ 2,9 mi). Junho teve R$ 9,7 mi de transferências de capital.</a:t>
            </a:r>
            <a:endParaRPr lang="en-US" sz="95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3348" y="274320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 2"/>
          <p:cNvSpPr txBox="1"/>
          <p:nvPr/>
        </p:nvSpPr>
        <p:spPr>
          <a:xfrm>
            <a:off x="457200" y="480060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cada R$ 100…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Mensal_2026.xls, aba 2º QUAD, maio a agosto; total bruto antes da dedução do Fundeb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9204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7/39</a:t>
            </a:r>
            <a:endParaRPr lang="en-US" sz="9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365760" y="1097280"/>
          <a:ext cx="402336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4770120" y="760223"/>
            <a:ext cx="393192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 txBox="1"/>
          <p:nvPr/>
        </p:nvSpPr>
        <p:spPr>
          <a:xfrm>
            <a:off x="4892040" y="933959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R$ 72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4892040" y="1537463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 err="1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vêm</a:t>
            </a: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transferências (correntes e de capital) da União e do Estado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770120" y="2153828"/>
            <a:ext cx="393192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 txBox="1"/>
          <p:nvPr/>
        </p:nvSpPr>
        <p:spPr>
          <a:xfrm>
            <a:off x="4907280" y="2263556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98E0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R$ 12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4907280" y="286706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 err="1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vêm</a:t>
            </a: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impostos e taxas cobrados pelo próprio município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4754880" y="4167724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00" dirty="0"/>
          </a:p>
        </p:txBody>
      </p:sp>
      <p:sp>
        <p:nvSpPr>
          <p:cNvPr id="15" name="Shape 7"/>
          <p:cNvSpPr/>
          <p:nvPr/>
        </p:nvSpPr>
        <p:spPr>
          <a:xfrm>
            <a:off x="4770120" y="3566160"/>
            <a:ext cx="393192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8"/>
          <p:cNvSpPr txBox="1"/>
          <p:nvPr/>
        </p:nvSpPr>
        <p:spPr>
          <a:xfrm>
            <a:off x="4907280" y="3675888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R$ 16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4907280" y="42793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pt-BR" sz="1100" dirty="0"/>
              <a:t>vêm de outras receitas: rendimentos de aplicações (a maior parte do fundo de previdência), contribuições e outras entradas</a:t>
            </a:r>
            <a:endParaRPr lang="en-US" sz="110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63025" y="67969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2"/>
          <p:cNvSpPr txBox="1"/>
          <p:nvPr/>
        </p:nvSpPr>
        <p:spPr>
          <a:xfrm>
            <a:off x="457200" y="480060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grupo: as receitas do dia a dia subiram;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receitas para obras ficaram abaixo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Receita Mensal_2026.xls, aba 2º QUAD (maio a agosto), igual à tabela da apresentação do Controle Interno (slides 4 e 5); total líquido da dedução do Fundeb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8/39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192024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594360" y="129844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R$ 176,8 mi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90195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receitas correntes: +28,8% sobre o previsto (R$ 137,3 mi)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514600" y="1188720"/>
            <a:ext cx="192024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2651760" y="129844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R$ 15,5 mi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651760" y="190195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receitas de capital (convênios para obras): −40,6% (previsto R$ 26,0 mi)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0" y="1188720"/>
            <a:ext cx="192024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4709160" y="1298448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R$ 5,4 mi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709160" y="190195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contribuições ao fundo de previdência: −17,3% (previsto R$ 6,5 mi)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629400" y="1188720"/>
            <a:ext cx="205740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6766560" y="1298448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5B67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−R$ 10,5 mi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6766560" y="1901952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descontados para o Fundeb, o fundo da educação básica (previsto R$ 10,5 mi)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2788920"/>
            <a:ext cx="8378740" cy="1602156"/>
          </a:xfrm>
          <a:prstGeom prst="roundRect">
            <a:avLst>
              <a:gd name="adj" fmla="val 8421"/>
            </a:avLst>
          </a:prstGeom>
          <a:solidFill>
            <a:srgbClr val="E6F0EC"/>
          </a:solidFill>
          <a:ln w="9525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 txBox="1"/>
          <p:nvPr/>
        </p:nvSpPr>
        <p:spPr>
          <a:xfrm>
            <a:off x="566928" y="2862072"/>
            <a:ext cx="8269012" cy="1529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ISSO SIGNIFICA?</a:t>
            </a:r>
          </a:p>
          <a:p>
            <a:pPr>
              <a:buFont typeface="Arial" pitchFamily="34" charset="0"/>
              <a:buChar char="•"/>
            </a:pPr>
            <a:r>
              <a:rPr lang="pt-BR" sz="1200" b="1" dirty="0"/>
              <a:t> As receitas do dia a dia foram bem:</a:t>
            </a:r>
            <a:r>
              <a:rPr lang="pt-BR" sz="1200" dirty="0"/>
              <a:t> entraram R$ 39,6 mi a mais que o previsto, puxadas pelo SUS e pelos royalties (slide 10).</a:t>
            </a:r>
          </a:p>
          <a:p>
            <a:endParaRPr lang="pt-BR" sz="1200" dirty="0"/>
          </a:p>
          <a:p>
            <a:pPr>
              <a:buFont typeface="Arial" pitchFamily="34" charset="0"/>
              <a:buChar char="•"/>
            </a:pPr>
            <a:r>
              <a:rPr lang="pt-BR" sz="1200" b="1" dirty="0"/>
              <a:t> As receitas para obras ficaram para trás:</a:t>
            </a:r>
            <a:r>
              <a:rPr lang="pt-BR" sz="1200" dirty="0"/>
              <a:t> faltaram R$ 10,6 mi, porque dependem de convênios com a União e o Estado.</a:t>
            </a:r>
          </a:p>
          <a:p>
            <a:endParaRPr lang="pt-BR" sz="1200" dirty="0"/>
          </a:p>
          <a:p>
            <a:pPr>
              <a:buFont typeface="Arial" pitchFamily="34" charset="0"/>
              <a:buChar char="•"/>
            </a:pPr>
            <a:r>
              <a:rPr lang="pt-BR" sz="1200" b="1" dirty="0"/>
              <a:t> No total:</a:t>
            </a:r>
            <a:r>
              <a:rPr lang="pt-BR" sz="1200" dirty="0"/>
              <a:t> R$ 187,2 mi, R$ 28,0 mi (17,6%) acima do previsto de R$ 159,25 mi.</a:t>
            </a:r>
            <a:endParaRPr lang="pt-BR" sz="1200" b="1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38404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3348" y="210752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 2"/>
          <p:cNvSpPr txBox="1"/>
          <p:nvPr/>
        </p:nvSpPr>
        <p:spPr>
          <a:xfrm>
            <a:off x="457200" y="480060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92024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92024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>
                <a:solidFill>
                  <a:srgbClr val="146356"/>
                </a:solidFill>
                <a:latin typeface="Calibri"/>
              </a:rPr>
              <a:t>Maio a agosto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1480"/>
            <a:ext cx="8229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0F3D3E"/>
                </a:solidFill>
                <a:latin typeface="Cambria"/>
              </a:rPr>
              <a:t>Tabela oficial da receita: maio a agosto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868680"/>
          <a:ext cx="8229600" cy="31821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75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37744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Fontes da receita (R$)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Previsto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Arrecadado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Diferença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Receitas correntes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137.254.540,00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176.849.108,44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39.594.568,44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28,85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Impostos, taxas e contribuições de melhoria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24.048.476,00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23.248.961,41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-799.514,59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-3,32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Contribuições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4.499.668,00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4.593.786,93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94.118,93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2,09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Receita patrimonial (rendimentos)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12.990.428,00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19.504.300,04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6.513.872,04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50,14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Transferências correntes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94.832.636,00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127.222.865,17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32.390.229,17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34,16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Outras receitas correntes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883.332,00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2.279.194,89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1.395.862,89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158,02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Receitas de capital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26.013.448,00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15.459.127,83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-10.554.320,17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-40,57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Operações de crédito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Alienação de bens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Transferências de capital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26.013.448,00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15.459.127,83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-10.554.320,17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-40,57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Receita intraorçamentária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6.532.000,00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5.400.619,24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-1.131.380,76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-17,32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Dedução da receita corrente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Dedução da receita para o Fundeb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-10.546.066,40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-10.496.458,66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49.607,74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-0,47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031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Totais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159.253.921,60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187.212.396,85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27.958.475,25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17,56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4096512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146356"/>
                </a:solidFill>
                <a:latin typeface="Calibri"/>
              </a:rPr>
              <a:t>Como ler: </a:t>
            </a:r>
            <a:r>
              <a:rPr sz="950" b="0">
                <a:solidFill>
                  <a:srgbClr val="1F2A2A"/>
                </a:solidFill>
                <a:latin typeface="Calibri"/>
              </a:rPr>
              <a:t>diferença = arrecadado − previsto. Em vermelho, o que entrou abaixo do previsto. A dedução do Fundeb é a parte da receita que a lei manda depositar no fundo da educação básica; por isso aparece negativa.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480560"/>
            <a:ext cx="7680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>
                <a:solidFill>
                  <a:srgbClr val="5B6766"/>
                </a:solidFill>
                <a:latin typeface="Calibri"/>
              </a:rPr>
              <a:t>Fonte: apresentação de Avaliação das Metas Fiscais do 2º quadrimestre de 2026 (Controle Interno e Secretaria de Fazenda), slide 4 (receita do quadrimestre)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50">
                <a:solidFill>
                  <a:srgbClr val="6E7378"/>
                </a:solidFill>
                <a:latin typeface="Aptos"/>
              </a:rPr>
              <a:t>9/39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Onde arrecadamos mais e onde ficamos abaixo do previsto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Mensal_2026.xls, aba 2º QUAD: arrecadado menos previsto, maio a agosto (R$ milhões)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10/39</a:t>
            </a:r>
            <a:endParaRPr lang="en-US" sz="9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365760" y="1097280"/>
          <a:ext cx="557784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6172200" y="1188720"/>
            <a:ext cx="2514600" cy="2820948"/>
          </a:xfrm>
          <a:prstGeom prst="roundRect">
            <a:avLst>
              <a:gd name="adj" fmla="val 2909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 txBox="1"/>
          <p:nvPr/>
        </p:nvSpPr>
        <p:spPr>
          <a:xfrm>
            <a:off x="6281928" y="1261872"/>
            <a:ext cx="2295144" cy="3099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</a:t>
            </a:r>
            <a:r>
              <a:rPr lang="en-US" sz="1200" b="1" dirty="0" err="1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</a:t>
            </a:r>
            <a:endParaRPr lang="en-US" sz="1200" b="1" dirty="0">
              <a:solidFill>
                <a:srgbClr val="0F3D3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Barras </a:t>
            </a:r>
            <a:r>
              <a:rPr lang="en-US" sz="1000" dirty="0" err="1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verdes</a:t>
            </a: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a direita: entrou mais que o previsto. Para a esquerda: entrou menos.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dinheiro do SUS é carimbado: só pode ser usado na saúde.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84% dos “rendimentos” são do fundo de previdência (R$ 16,3 mi de R$ 19,4 mi).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Receitas de capital dependem de </a:t>
            </a:r>
            <a:r>
              <a:rPr lang="en-US" sz="1000" dirty="0" err="1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convênios.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7200" y="480060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3348" y="4224088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Impostos do município superaram o previsto em 15%, mas as taxas </a:t>
            </a:r>
            <a:r>
              <a:rPr lang="en-US" sz="22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ficaram</a:t>
            </a: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abaixo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Mensal_2026.xls, aba 2º QUAD (maio a agosto); SICOF – receita por UG, Prefeitura, ago/2026, código 1121010100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11/39</a:t>
            </a:r>
            <a:endParaRPr lang="en-US" sz="9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365760" y="1097280"/>
          <a:ext cx="475488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5394960" y="1188720"/>
            <a:ext cx="329184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 txBox="1"/>
          <p:nvPr/>
        </p:nvSpPr>
        <p:spPr>
          <a:xfrm>
            <a:off x="5532120" y="1298448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+16,8%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5532120" y="190195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 (imposto sobre serviços) acima do previsto: R$ 15,9 mi contra R$ 13,6 mi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394960" y="2697480"/>
            <a:ext cx="3291840" cy="1248621"/>
          </a:xfrm>
          <a:prstGeom prst="roundRect">
            <a:avLst>
              <a:gd name="adj" fmla="val 4211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 txBox="1"/>
          <p:nvPr/>
        </p:nvSpPr>
        <p:spPr>
          <a:xfrm>
            <a:off x="5504688" y="2770632"/>
            <a:ext cx="3072384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as taxas ficaram abaixo?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taxa de inspeção, controle e fiscalização tem previsão de R$ 10,4 mi no ano. Até agosto entrou R$ 1,1 mi (10,8%). 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57200" y="480060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3348" y="4192304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Repasses de outros governos: o SUS e os royalties vieram acima; o FPM ficou abaixo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Mensal_2026.xls, aba 2º QUAD, maio a agosto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12/39</a:t>
            </a:r>
            <a:endParaRPr lang="en-US" sz="9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365760" y="1097280"/>
          <a:ext cx="512064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5760720" y="1188720"/>
            <a:ext cx="2926080" cy="1463040"/>
          </a:xfrm>
          <a:prstGeom prst="roundRect">
            <a:avLst>
              <a:gd name="adj" fmla="val 5000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 txBox="1"/>
          <p:nvPr/>
        </p:nvSpPr>
        <p:spPr>
          <a:xfrm>
            <a:off x="5870448" y="1261872"/>
            <a:ext cx="2706624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Fundeb (fundo da educação básica)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Piraí depositou R$ 10,5 mi no fundo e recebeu de volta R$ 10,3 mi: R$ 0,2 mi a menos.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760720" y="2907792"/>
            <a:ext cx="2926080" cy="1185004"/>
          </a:xfrm>
          <a:prstGeom prst="roundRect">
            <a:avLst>
              <a:gd name="adj" fmla="val 4571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 txBox="1"/>
          <p:nvPr/>
        </p:nvSpPr>
        <p:spPr>
          <a:xfrm>
            <a:off x="5870448" y="2907792"/>
            <a:ext cx="2706624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FPM: −6,2%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Fundo de Participação dos Municípios trouxe R$ 14,8 mi, contra R$ 15,8 mi previstos. O ICMS, maior repasse, ficou 1,5% acima do previsto.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57200" y="480060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3348" y="4224088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67463" y="199261"/>
            <a:ext cx="5806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2º quadrimestre </a:t>
            </a:r>
            <a:r>
              <a:rPr lang="en-US" sz="24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arrecadou</a:t>
            </a: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27,0% a mais que o 1º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Mensal_2026.xls, aba Consolidado: total mensal líquido do Fundeb (R$ milhões)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13/39</a:t>
            </a:r>
            <a:endParaRPr lang="en-US" sz="9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365760" y="1097280"/>
          <a:ext cx="54864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6126480" y="1188720"/>
            <a:ext cx="256032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 txBox="1"/>
          <p:nvPr/>
        </p:nvSpPr>
        <p:spPr>
          <a:xfrm>
            <a:off x="6263640" y="129844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5E8C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R$ 147,4 mi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6263640" y="190195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 quadrimestre (janeiro a abril)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126480" y="2651760"/>
            <a:ext cx="256032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 txBox="1"/>
          <p:nvPr/>
        </p:nvSpPr>
        <p:spPr>
          <a:xfrm>
            <a:off x="6263640" y="276148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R$ 187,2 mi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6263640" y="3364992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(maio a agosto)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6126480" y="406908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vem sobretudo de maio e junho (SUS e transferências de capital).</a:t>
            </a:r>
            <a:endParaRPr lang="en-US" sz="95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63025" y="199261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 2"/>
          <p:cNvSpPr txBox="1"/>
          <p:nvPr/>
        </p:nvSpPr>
        <p:spPr>
          <a:xfrm>
            <a:off x="457200" y="480060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Comparado ao mesmo período de 2025,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arrecadação cresceu 35,9%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52628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quad. 2026: Receita Mensal_2026.xls (aba 2º QUAD). 2º quad. 2025: apresentação da audiência pública de 2025 (slide de receita)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14/39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393192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594360" y="1389888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5E8C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R$ 137,7 mi</a:t>
            </a:r>
            <a:endParaRPr lang="en-US" sz="34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9933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2025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54880" y="1280160"/>
            <a:ext cx="393192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4892040" y="1389888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R$ 187,2 mi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4892040" y="19933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 (+35,9%)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926080"/>
            <a:ext cx="8229600" cy="1097280"/>
          </a:xfrm>
          <a:prstGeom prst="roundRect">
            <a:avLst>
              <a:gd name="adj" fmla="val 6667"/>
            </a:avLst>
          </a:prstGeom>
          <a:solidFill>
            <a:srgbClr val="E6F0EC"/>
          </a:solidFill>
          <a:ln w="9525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566928" y="2999232"/>
            <a:ext cx="8010144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 err="1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Atenção</a:t>
            </a: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</a:p>
          <a:p>
            <a:pPr marL="0" indent="0">
              <a:buNone/>
            </a:pP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valores são nominais: não descontam a inflação do período.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do aumento de 2026 vem de repasses pontuais (SUS de maio e transferências de capital de junho).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63025" y="356225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 2/3 do ano decorridos, já arrecadamos 69,6% do previsto, mas as receitas de capital andam devagar</a:t>
            </a:r>
            <a:endParaRPr lang="en-US" sz="2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Mensal_2026.xls, aba Consolidado: previsão anual líquida da dedução do Fundeb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15/39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32588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 do ano que já passou</a:t>
            </a:r>
            <a:endParaRPr lang="en-US" sz="1300" dirty="0"/>
          </a:p>
          <a:p>
            <a:pPr marL="0" indent="0">
              <a:buNone/>
            </a:pPr>
            <a:r>
              <a:rPr lang="en-US" sz="105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de 12 meses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57600" y="1508760"/>
            <a:ext cx="4023360" cy="292608"/>
          </a:xfrm>
          <a:prstGeom prst="roundRect">
            <a:avLst>
              <a:gd name="adj" fmla="val 25000"/>
            </a:avLst>
          </a:prstGeom>
          <a:solidFill>
            <a:srgbClr val="E5EBE9"/>
          </a:solidFill>
          <a:ln w="12700">
            <a:solidFill>
              <a:srgbClr val="E5EB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3657600" y="1508760"/>
            <a:ext cx="2683581" cy="292608"/>
          </a:xfrm>
          <a:prstGeom prst="roundRect">
            <a:avLst>
              <a:gd name="adj" fmla="val 25000"/>
            </a:avLst>
          </a:prstGeom>
          <a:solidFill>
            <a:srgbClr val="5E8C7F"/>
          </a:solidFill>
          <a:ln w="12700">
            <a:solidFill>
              <a:srgbClr val="5E8C7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7772400" y="139903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5E8C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66,7%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228600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total arrecadada</a:t>
            </a:r>
            <a:endParaRPr lang="en-US" sz="1300" dirty="0"/>
          </a:p>
          <a:p>
            <a:pPr marL="0" indent="0">
              <a:buNone/>
            </a:pPr>
            <a:r>
              <a:rPr lang="en-US" sz="105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R$ 334,7 mi de R$ 481,0 mi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0" y="2468880"/>
            <a:ext cx="4023360" cy="292608"/>
          </a:xfrm>
          <a:prstGeom prst="roundRect">
            <a:avLst>
              <a:gd name="adj" fmla="val 25000"/>
            </a:avLst>
          </a:prstGeom>
          <a:solidFill>
            <a:srgbClr val="E5EBE9"/>
          </a:solidFill>
          <a:ln w="12700">
            <a:solidFill>
              <a:srgbClr val="E5EB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3657600" y="2468880"/>
            <a:ext cx="2800259" cy="292608"/>
          </a:xfrm>
          <a:prstGeom prst="roundRect">
            <a:avLst>
              <a:gd name="adj" fmla="val 25000"/>
            </a:avLst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7772400" y="235915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69,6%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2461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Receitas de capital (obras e convênios)</a:t>
            </a:r>
            <a:endParaRPr lang="en-US" sz="1300" dirty="0"/>
          </a:p>
          <a:p>
            <a:pPr marL="0" indent="0">
              <a:buNone/>
            </a:pPr>
            <a:r>
              <a:rPr lang="en-US" sz="105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R$ 16,9 mi de R$ 78,1 mi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657600" y="3429000"/>
            <a:ext cx="4023360" cy="292608"/>
          </a:xfrm>
          <a:prstGeom prst="roundRect">
            <a:avLst>
              <a:gd name="adj" fmla="val 25000"/>
            </a:avLst>
          </a:prstGeom>
          <a:solidFill>
            <a:srgbClr val="E5EBE9"/>
          </a:solidFill>
          <a:ln w="12700">
            <a:solidFill>
              <a:srgbClr val="E5EBE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3657600" y="3429000"/>
            <a:ext cx="873069" cy="292608"/>
          </a:xfrm>
          <a:prstGeom prst="roundRect">
            <a:avLst>
              <a:gd name="adj" fmla="val 25000"/>
            </a:avLst>
          </a:prstGeom>
          <a:solidFill>
            <a:srgbClr val="B23A2E"/>
          </a:solidFill>
          <a:ln w="12700">
            <a:solidFill>
              <a:srgbClr val="B23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7772400" y="331927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21,7%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Receitas de capital pagam obras e equipamentos e dependem, em grande parte, de convênios com a União e o Estado.</a:t>
            </a:r>
            <a:endParaRPr lang="en-US" sz="100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0118" y="4224088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despesa do quadrimestre ficou 3,1% abaixo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previsto: pessoal acima, obras bem abaixo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apresentação do Controle Interno, slides 6 e 7: despesa liquidada de maio a agosto, todas as unidades e a Câmara (R$ milhões)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16/39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6035040" y="12344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Pessoal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223760" y="12344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D98E0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+15,7%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035040" y="1892808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Outras correntes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7223760" y="189280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D98E0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+15,5%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035040" y="2551176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Investimentos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223760" y="2551176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−74,6%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6035040" y="3209544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7223760" y="3209544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−3,1%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6035040" y="3931920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= executado comparado ao previsto. Também entram: despesas entre órgãos, R$ 5,6 mi (previsto R$ 5,2 mi), e dívida, R$ 0,35 mi (previsto R$ 0,20 mi).</a:t>
            </a:r>
            <a:endParaRPr lang="en-US" sz="95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3348" y="274320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 2"/>
          <p:cNvSpPr txBox="1"/>
          <p:nvPr/>
        </p:nvSpPr>
        <p:spPr>
          <a:xfrm>
            <a:off x="457200" y="480060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  <p:graphicFrame>
        <p:nvGraphicFramePr>
          <p:cNvPr id="18" name="Chart 0"/>
          <p:cNvGraphicFramePr>
            <a:graphicFrameLocks noGrp="1"/>
          </p:cNvGraphicFramePr>
          <p:nvPr/>
        </p:nvGraphicFramePr>
        <p:xfrm>
          <a:off x="365760" y="1143000"/>
          <a:ext cx="539496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92024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92024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>
                <a:solidFill>
                  <a:srgbClr val="146356"/>
                </a:solidFill>
                <a:latin typeface="Calibri"/>
              </a:rPr>
              <a:t>Maio a agosto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1480"/>
            <a:ext cx="8229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0F3D3E"/>
                </a:solidFill>
                <a:latin typeface="Cambria"/>
              </a:rPr>
              <a:t>Tabela oficial da despesa liquidada: maio a agosto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868680"/>
          <a:ext cx="8229600" cy="25008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75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37744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Descrição (R$)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Previsto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Executado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Diferença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Despesas correntes (exceto intraorçamentárias)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117.312.066,50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135.696.241,12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-18.384.174,62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-15,67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Pessoal e encargos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64.097.300,50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74.158.569,12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-10.061.268,62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-15,70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Juros da dívida por contrato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48.383,47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Outras despesas correntes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53.214.766,00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61.489.288,53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-8.274.522,53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-15,55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Despesa intraorçamentária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5.161.341,00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5.601.548,67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-440.207,67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B23A2E"/>
                          </a:solidFill>
                          <a:latin typeface="Calibri"/>
                        </a:rPr>
                        <a:t>-8,53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Despesas de capital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31.903.007,00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8.344.569,01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23.558.437,99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73,84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Investimentos (obras e equipamentos)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31.705.388,00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8.047.744,53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23.657.643,47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74,62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Inversões financeiras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171450"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Amortização da dívida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197.619,00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296.824,48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-99.205,48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-50,20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Reserva de contingência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Totais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154.376.414,50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149.642.358,80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4.734.055,70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3,07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457200" y="3520440"/>
            <a:ext cx="8229600" cy="640080"/>
          </a:xfrm>
          <a:prstGeom prst="roundRect">
            <a:avLst>
              <a:gd name="adj" fmla="val 8421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3547873"/>
            <a:ext cx="1463040" cy="58521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46356"/>
                </a:solidFill>
                <a:latin typeface="Cambria"/>
              </a:rPr>
              <a:t>R$ 149,6 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3547873"/>
            <a:ext cx="6446520" cy="58521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0">
                <a:solidFill>
                  <a:srgbClr val="1F2A2A"/>
                </a:solidFill>
                <a:latin typeface="Calibri"/>
              </a:rPr>
              <a:t>de despesa liquidada de maio a agosto, 3,07% abaixo do previsto (R$ 154,4 mi). Atenção ao sinal: nesta tabela, diferença = previsto − executado. Em vermelho, onde se gastou mais do que o previsto (principalmente pessoal e outras despesas correntes). Investimentos ficaram 74,62% abaixo.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480560"/>
            <a:ext cx="7680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>
                <a:solidFill>
                  <a:srgbClr val="5B6766"/>
                </a:solidFill>
                <a:latin typeface="Calibri"/>
              </a:rPr>
              <a:t>Fonte: apresentação de Avaliação das Metas Fiscais do 2º quadrimestre de 2026 (Controle Interno e Secretaria de Fazenda), slides 6 e 7 (despesa liquidada, todas as unidades)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50">
                <a:solidFill>
                  <a:srgbClr val="6E7378"/>
                </a:solidFill>
                <a:latin typeface="Aptos"/>
              </a:rPr>
              <a:t>17/39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91187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maio a agosto, entrou mais do que saiu: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sobra de R$ 37,6 mi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20034" y="171731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457200" y="171731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63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 a agosto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apresentação do Controle Interno, slides 8 e 9: receita arrecadada e despesa liquidada de maio a agosto, todas as unidades e a Câmara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18/39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7200" y="1234440"/>
            <a:ext cx="265176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594360" y="134416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98E0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R$ 37,6 mi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1947672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sobra contando as receitas de capital (R$ 187,2 mi entraram; R$ 149,6 mi de despesa)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2743200"/>
            <a:ext cx="265176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594360" y="285292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R$ 22,1 mi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594360" y="3456432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sobra sem contar as receitas de capital (que vão para obras)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474720" y="123444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vem a sobra de R$ 22,1 mi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474720" y="1691640"/>
            <a:ext cx="2304288" cy="685800"/>
          </a:xfrm>
          <a:prstGeom prst="rect">
            <a:avLst/>
          </a:prstGeom>
          <a:solidFill>
            <a:srgbClr val="14635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5779008" y="1691640"/>
            <a:ext cx="2907792" cy="685800"/>
          </a:xfrm>
          <a:prstGeom prst="rect">
            <a:avLst/>
          </a:prstGeom>
          <a:solidFill>
            <a:srgbClr val="5E8C7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3474720" y="1691640"/>
            <a:ext cx="23042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R$ 9,8 mi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5779008" y="1691640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R$ 12,3 mi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3474720" y="2423160"/>
            <a:ext cx="23042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Prefeitura e demais fundos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5779008" y="2423160"/>
            <a:ext cx="29077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Fundo de previdência (só pode pagar aposentadorias)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474720" y="3063240"/>
            <a:ext cx="5212080" cy="1325880"/>
          </a:xfrm>
          <a:prstGeom prst="roundRect">
            <a:avLst>
              <a:gd name="adj" fmla="val 5517"/>
            </a:avLst>
          </a:prstGeom>
          <a:solidFill>
            <a:srgbClr val="E6F0EC"/>
          </a:solidFill>
          <a:ln w="9525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 txBox="1"/>
          <p:nvPr/>
        </p:nvSpPr>
        <p:spPr>
          <a:xfrm>
            <a:off x="3584448" y="3136392"/>
            <a:ext cx="4992624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Leitura correta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da metade da sobra sem capital (R$ 12,3 mi) é do fundo de previdência e só pode pagar aposentadorias. Os R$ 15,5 mi de receitas de capital vieram de convênios e têm destino certo: obras e equipamentos. Na conta do Controle Interno, somando R$ 7,7 mi de sobras de anos anteriores usadas no período, o resultado chega a R$ 45,3 mi.</a:t>
            </a:r>
            <a:endParaRPr lang="en-US" sz="1200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3348" y="171731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92024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92024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>
                <a:solidFill>
                  <a:srgbClr val="146356"/>
                </a:solidFill>
                <a:latin typeface="Calibri"/>
              </a:rPr>
              <a:t>Maio a agosto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1480"/>
            <a:ext cx="8229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0F3D3E"/>
                </a:solidFill>
                <a:latin typeface="Cambria"/>
              </a:rPr>
              <a:t>Receita x despesa do quadrimestre: tabela oficial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4023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146356"/>
                </a:solidFill>
                <a:latin typeface="Calibri"/>
              </a:rPr>
              <a:t>RECEITAS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81728" y="868680"/>
            <a:ext cx="40233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146356"/>
                </a:solidFill>
                <a:latin typeface="Calibri"/>
              </a:rPr>
              <a:t>DESPESAS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115568"/>
          <a:ext cx="4023360" cy="1792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Descrição (R$)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Previsto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Arrecadado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Receitas correntes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137.254.540,00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176.849.108,44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Receitas de capital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26.013.448,00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15.459.127,83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Receita intraorçamentária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6.532.000,00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5.400.619,24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Dedução da receita corrente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Dedução da receita para o Fundeb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-10.546.066,40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-10.496.458,66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Totais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159.253.921,60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187.212.396,85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681728" y="1115568"/>
          <a:ext cx="4023360" cy="1792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Descrição (R$)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Fixado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Executado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Despesas correntes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117.312.066,50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135.696.241,12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Despesas de capital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31.903.007,00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8.344.569,01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Despesa intraorçamentária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5.161.341,00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5.601.548,67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Reserva de contingência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Reserva do RPPS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Totais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154.376.414,50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149.642.358,80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457200" y="3108960"/>
            <a:ext cx="8229600" cy="1143000"/>
          </a:xfrm>
          <a:prstGeom prst="roundRect">
            <a:avLst>
              <a:gd name="adj" fmla="val 8421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94360" y="3136393"/>
            <a:ext cx="1737360" cy="108813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46356"/>
                </a:solidFill>
                <a:latin typeface="Cambria"/>
              </a:rPr>
              <a:t>R$ 37,57 mi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7440" y="3136393"/>
            <a:ext cx="6172200" cy="108813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0">
                <a:solidFill>
                  <a:srgbClr val="1F2A2A"/>
                </a:solidFill>
                <a:latin typeface="Calibri"/>
              </a:rPr>
              <a:t>de superávit orçamentário no quadrimestre (R$ 37.570.038,05): entraram R$ 187.212.396,85 e foram liquidados R$ 149.642.358,80 em despesas. É a mesma sobra de R$ 37,6 mi do slide anterior. Parte dela tem destino certo: fundo de previdência, convênios de obras e recursos do SUS.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4480560"/>
            <a:ext cx="7680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>
                <a:solidFill>
                  <a:srgbClr val="5B6766"/>
                </a:solidFill>
                <a:latin typeface="Calibri"/>
              </a:rPr>
              <a:t>Fonte: apresentação de Avaliação das Metas Fiscais do 2º quadrimestre de 2026 (Controle Interno e Secretaria de Fazenda), slide 8 (comparativo receita x despesa)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50">
                <a:solidFill>
                  <a:srgbClr val="6E7378"/>
                </a:solidFill>
                <a:latin typeface="Aptos"/>
              </a:rPr>
              <a:t>19/39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área, de maio a agosto: a sobra da Prefeitura cobre Educação, Saúde, Assistência e Câmara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192024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457200" y="19202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63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 a agosto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48056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apresentação do Controle Interno, slide 9 (receita por unidade conferida com Receita Mensal_2026.xls, maio a agosto); receita − despesa calculada a partir dessa tabela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20/39</a:t>
            </a:r>
            <a:endParaRPr lang="en-US" sz="9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457200" y="1143000"/>
          <a:ext cx="8229600" cy="2383536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Unidade (R$ milhões)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Receita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Despesa liquidada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Receita − despesa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Sobras de anos anteriores usadas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Prefeitura (secretarias)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106,12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48,53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2E7D3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+57,59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Saúde (FMS)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41,66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43,90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B23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−2,24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Educação (FME)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34,95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B23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−23,32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Previdência (FPSMP)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27,45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2E7D3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+12,34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Assistência Social (FMAS)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2,78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B23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−2,47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Outros fundos (Criança, Idoso, Pessoa com Deficiência)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B23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−0,18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Câmara de Vereadores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4,16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B23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−4,16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b="1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b="1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187,21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b="1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149,64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b="1" dirty="0">
                          <a:solidFill>
                            <a:srgbClr val="2E7D3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+37,57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b="1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457200" y="3675887"/>
            <a:ext cx="8229600" cy="713232"/>
          </a:xfrm>
          <a:prstGeom prst="roundRect">
            <a:avLst>
              <a:gd name="adj" fmla="val 8421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 txBox="1"/>
          <p:nvPr/>
        </p:nvSpPr>
        <p:spPr>
          <a:xfrm>
            <a:off x="594360" y="3703320"/>
            <a:ext cx="1463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R$ 5,1 mi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2103120" y="3703320"/>
            <a:ext cx="6446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foram repassados pela Prefeitura à Câmara de Vereadores de maio a agosto (é o repasse mensal obrigatório, chamado duodécimo). A Câmara liquidou R$ 4,2 mi de despesas no período. Educação e Saúde recebem a maior parte do seu dinheiro por repasses da Prefeitura, que não aparecem como receita delas nesta conta.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92024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92024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>
                <a:solidFill>
                  <a:srgbClr val="146356"/>
                </a:solidFill>
                <a:latin typeface="Calibri"/>
              </a:rPr>
              <a:t>Maio a agosto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1480"/>
            <a:ext cx="8229600" cy="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0F3D3E"/>
                </a:solidFill>
                <a:latin typeface="Cambria"/>
              </a:rPr>
              <a:t>Por unidade gestora: tabela oficial, com todas as fontes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868680"/>
          <a:ext cx="8229600" cy="23865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Unidade gestora (R$)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Sobras de anos anteriores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Receita realizada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Despesa liquidada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Diferença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Prefeitura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3.039.161,99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106.116.860,90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48.531.477,48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60.624.545,41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55,54%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FMS (Saúde)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3.098.104,99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41.663.020,91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43.898.844,11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862.281,79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1,93%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FMAS (Assistência Social)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376.749,61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313.967,55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2.784.295,10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-2.093.577,94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-303,10%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FMCA (Criança)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19.132,59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266,54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18.866,05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98,61%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FMI (Idoso)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214.469,20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19.901,44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214.619,20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19.751,44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8,43%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FMEDUC (Educação)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974.892,32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11.631.564,02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34.947.497,77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-22.341.041,43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-177,22%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FPSMP (Previdência)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3.932,00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27.447.949,44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15.104.541,70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12.347.339,74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44,98%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FMDPD (Pessoa com Deficiência)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310,00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B23A2E"/>
                          </a:solidFill>
                          <a:latin typeface="Calibri"/>
                        </a:rPr>
                        <a:t>-310,00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Câmara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4.160.506,90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F2A2A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7.707.310,11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187.212.396,85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149.642.358,80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45.277.348,16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1F2A2A"/>
                          </a:solidFill>
                          <a:latin typeface="Calibri"/>
                        </a:rPr>
                        <a:t>23,23%</a:t>
                      </a:r>
                    </a:p>
                  </a:txBody>
                  <a:tcPr marL="64008" marR="64008" marT="0" marB="0"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457200" y="3429000"/>
            <a:ext cx="8229600" cy="777240"/>
          </a:xfrm>
          <a:prstGeom prst="roundRect">
            <a:avLst>
              <a:gd name="adj" fmla="val 8421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3456433"/>
            <a:ext cx="1463040" cy="7223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rgbClr val="146356"/>
                </a:solidFill>
                <a:latin typeface="Cambria"/>
              </a:rPr>
              <a:t>R$ 5,12 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3120" y="3456433"/>
            <a:ext cx="6446520" cy="72237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0">
                <a:solidFill>
                  <a:srgbClr val="1F2A2A"/>
                </a:solidFill>
                <a:latin typeface="Calibri"/>
              </a:rPr>
              <a:t>foi o repasse da Prefeitura para a Câmara de maio a agosto (R$ 5.120.000,00). Como ler: diferença = sobras de anos anteriores + receita − despesa; % = diferença sobre (sobras + receita). Por isso os números daqui não são iguais aos do slide anterior, que não soma as sobras.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480560"/>
            <a:ext cx="7680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>
                <a:solidFill>
                  <a:srgbClr val="5B6766"/>
                </a:solidFill>
                <a:latin typeface="Calibri"/>
              </a:rPr>
              <a:t>Fonte: apresentação de Avaliação das Metas Fiscais do 2º quadrimestre de 2026 (Controle Interno e Secretaria de Fazenda), slide 9 (receita arrecadada x despesa liquidada por unidade gestora)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50">
                <a:solidFill>
                  <a:srgbClr val="6E7378"/>
                </a:solidFill>
                <a:latin typeface="Aptos"/>
              </a:rPr>
              <a:t>21/39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Mais da metade do que gastamos (52,7%) paga pessoal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60920" y="36576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360920" y="36576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63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Acumulado jan–ago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REC_DES_AGOSTO.xls, aba Plan1: despesa liquidada de janeiro a agosto, todas as unidades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22/39</a:t>
            </a:r>
            <a:endParaRPr lang="en-US" sz="90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65760" y="1234440"/>
          <a:ext cx="3931920" cy="32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6"/>
          <p:cNvSpPr txBox="1"/>
          <p:nvPr/>
        </p:nvSpPr>
        <p:spPr>
          <a:xfrm>
            <a:off x="1417320" y="25146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R$ 271,3 mi</a:t>
            </a:r>
            <a:endParaRPr lang="en-US" sz="18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5B67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liquidados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4572000" y="1481328"/>
            <a:ext cx="182880" cy="18288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 txBox="1"/>
          <p:nvPr/>
        </p:nvSpPr>
        <p:spPr>
          <a:xfrm>
            <a:off x="4846320" y="13716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Pessoal e encargos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7223760" y="13258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52,7%</a:t>
            </a:r>
            <a:endParaRPr lang="en-US" sz="1300" dirty="0"/>
          </a:p>
          <a:p>
            <a:pPr marL="0" indent="0" algn="r">
              <a:buNone/>
            </a:pPr>
            <a:r>
              <a:rPr lang="en-US" sz="95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R$ 143,0 mi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0" y="2103120"/>
            <a:ext cx="182880" cy="182880"/>
          </a:xfrm>
          <a:prstGeom prst="ellipse">
            <a:avLst/>
          </a:prstGeom>
          <a:solidFill>
            <a:srgbClr val="D98E04"/>
          </a:solidFill>
          <a:ln w="12700">
            <a:solidFill>
              <a:srgbClr val="D98E0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 txBox="1"/>
          <p:nvPr/>
        </p:nvSpPr>
        <p:spPr>
          <a:xfrm>
            <a:off x="4846320" y="199339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Outras despesas correntes (serviços, materiais, manutenção)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223760" y="1947672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43,4%</a:t>
            </a:r>
            <a:endParaRPr lang="en-US" sz="1300" dirty="0"/>
          </a:p>
          <a:p>
            <a:pPr marL="0" indent="0" algn="r">
              <a:buNone/>
            </a:pPr>
            <a:r>
              <a:rPr lang="en-US" sz="95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R$ 117,8 mi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572000" y="2724912"/>
            <a:ext cx="182880" cy="182880"/>
          </a:xfrm>
          <a:prstGeom prst="ellipse">
            <a:avLst/>
          </a:prstGeom>
          <a:solidFill>
            <a:srgbClr val="5E8C7F"/>
          </a:solidFill>
          <a:ln w="12700">
            <a:solidFill>
              <a:srgbClr val="5E8C7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 txBox="1"/>
          <p:nvPr/>
        </p:nvSpPr>
        <p:spPr>
          <a:xfrm>
            <a:off x="4846320" y="2615184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Investimentos (obras e equipamentos)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223760" y="2569464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3,6%</a:t>
            </a:r>
            <a:endParaRPr lang="en-US" sz="1300" dirty="0"/>
          </a:p>
          <a:p>
            <a:pPr marL="0" indent="0" algn="r">
              <a:buNone/>
            </a:pPr>
            <a:r>
              <a:rPr lang="en-US" sz="95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R$ 9,9 mi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572000" y="3346704"/>
            <a:ext cx="182880" cy="182880"/>
          </a:xfrm>
          <a:prstGeom prst="ellipse">
            <a:avLst/>
          </a:prstGeom>
          <a:solidFill>
            <a:srgbClr val="8FA9A2"/>
          </a:solidFill>
          <a:ln w="12700">
            <a:solidFill>
              <a:srgbClr val="8FA9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 txBox="1"/>
          <p:nvPr/>
        </p:nvSpPr>
        <p:spPr>
          <a:xfrm>
            <a:off x="4846320" y="323697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Dívida (juros e amortização)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7223760" y="3191256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0,3%</a:t>
            </a:r>
            <a:endParaRPr lang="en-US" sz="1300" dirty="0"/>
          </a:p>
          <a:p>
            <a:pPr marL="0" indent="0" algn="r">
              <a:buNone/>
            </a:pPr>
            <a:r>
              <a:rPr lang="en-US" sz="95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R$ 0,7 mi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4572000" y="3931920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“Pessoal” inclui R$ 27,9 mi de aposentadorias e pensões pagas pelo fundo de previdência. Não é o índice de pessoal da LRF, que usa outra base de cálculo.</a:t>
            </a:r>
            <a:endParaRPr lang="en-US" sz="900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70118" y="4224088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029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Saúde e Educação juntas somam 55,4% da despesa do ano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256032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457200" y="256032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63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Acumulado jan–ago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REC_DES_AGOSTO.xls, aba Plan1: despesa liquidada de janeiro a agosto por unidade gestora (R$ milhões)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23/39</a:t>
            </a:r>
            <a:endParaRPr lang="en-US" sz="90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65760" y="1188720"/>
          <a:ext cx="5303520" cy="333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hape 6"/>
          <p:cNvSpPr/>
          <p:nvPr/>
        </p:nvSpPr>
        <p:spPr>
          <a:xfrm>
            <a:off x="5943600" y="1280160"/>
            <a:ext cx="274320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 txBox="1"/>
          <p:nvPr/>
        </p:nvSpPr>
        <p:spPr>
          <a:xfrm>
            <a:off x="6080760" y="1389888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R$ 150,4 mi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6080760" y="1993392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Saúde (R$ 85,1 mi) e Educação (R$ 65,3 mi): 55,4% do total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5943600" y="2788920"/>
            <a:ext cx="2743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percentual mostra o peso das áreas na despesa. Os mínimos da Constituição (15% em saúde e 25% em educação) usam outra base, a receita de impostos, e são calculados em demonstrativos próprios (slides 25 e 26).</a:t>
            </a:r>
            <a:endParaRPr lang="en-US" sz="95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70118" y="4224088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92024"/>
            <a:ext cx="1828800" cy="219456"/>
          </a:xfrm>
          <a:prstGeom prst="roundRect">
            <a:avLst>
              <a:gd name="adj" fmla="val 33000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92024"/>
            <a:ext cx="182880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>
                <a:solidFill>
                  <a:srgbClr val="146356"/>
                </a:solidFill>
                <a:latin typeface="Calibri"/>
              </a:rPr>
              <a:t>Últimos 12 meses, até agosto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1480"/>
            <a:ext cx="822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dirty="0" err="1">
                <a:solidFill>
                  <a:srgbClr val="0F3D3E"/>
                </a:solidFill>
                <a:latin typeface="Cambria"/>
              </a:rPr>
              <a:t>Gasto</a:t>
            </a:r>
            <a:r>
              <a:rPr sz="2000" b="1" dirty="0">
                <a:solidFill>
                  <a:srgbClr val="0F3D3E"/>
                </a:solidFill>
                <a:latin typeface="Cambria"/>
              </a:rPr>
              <a:t> com </a:t>
            </a:r>
            <a:r>
              <a:rPr sz="2000" b="1" dirty="0" err="1">
                <a:solidFill>
                  <a:srgbClr val="0F3D3E"/>
                </a:solidFill>
                <a:latin typeface="Cambria"/>
              </a:rPr>
              <a:t>pessoal</a:t>
            </a:r>
            <a:r>
              <a:rPr sz="2000" b="1" dirty="0">
                <a:solidFill>
                  <a:srgbClr val="0F3D3E"/>
                </a:solidFill>
                <a:latin typeface="Cambria"/>
              </a:rPr>
              <a:t>: </a:t>
            </a:r>
            <a:r>
              <a:rPr sz="2000" b="1" dirty="0" err="1">
                <a:solidFill>
                  <a:srgbClr val="0F3D3E"/>
                </a:solidFill>
                <a:latin typeface="Cambria"/>
              </a:rPr>
              <a:t>todos</a:t>
            </a:r>
            <a:r>
              <a:rPr sz="2000" b="1" dirty="0">
                <a:solidFill>
                  <a:srgbClr val="0F3D3E"/>
                </a:solidFill>
                <a:latin typeface="Cambria"/>
              </a:rPr>
              <a:t> </a:t>
            </a:r>
            <a:r>
              <a:rPr sz="2000" b="1" dirty="0" err="1">
                <a:solidFill>
                  <a:srgbClr val="0F3D3E"/>
                </a:solidFill>
                <a:latin typeface="Cambria"/>
              </a:rPr>
              <a:t>os</a:t>
            </a:r>
            <a:r>
              <a:rPr sz="2000" b="1" dirty="0">
                <a:solidFill>
                  <a:srgbClr val="0F3D3E"/>
                </a:solidFill>
                <a:latin typeface="Cambria"/>
              </a:rPr>
              <a:t> </a:t>
            </a:r>
            <a:r>
              <a:rPr sz="2000" b="1" dirty="0" err="1">
                <a:solidFill>
                  <a:srgbClr val="0F3D3E"/>
                </a:solidFill>
                <a:latin typeface="Cambria"/>
              </a:rPr>
              <a:t>Poderes</a:t>
            </a:r>
            <a:r>
              <a:rPr sz="2000" b="1" dirty="0">
                <a:solidFill>
                  <a:srgbClr val="0F3D3E"/>
                </a:solidFill>
                <a:latin typeface="Cambria"/>
              </a:rPr>
              <a:t> </a:t>
            </a:r>
            <a:r>
              <a:rPr sz="2000" b="1" dirty="0" err="1">
                <a:solidFill>
                  <a:srgbClr val="0F3D3E"/>
                </a:solidFill>
                <a:latin typeface="Cambria"/>
              </a:rPr>
              <a:t>estão</a:t>
            </a:r>
            <a:r>
              <a:rPr sz="2000" b="1" dirty="0">
                <a:solidFill>
                  <a:srgbClr val="0F3D3E"/>
                </a:solidFill>
                <a:latin typeface="Cambria"/>
              </a:rPr>
              <a:t> </a:t>
            </a:r>
            <a:r>
              <a:rPr sz="2000" b="1" dirty="0" err="1">
                <a:solidFill>
                  <a:srgbClr val="0F3D3E"/>
                </a:solidFill>
                <a:latin typeface="Cambria"/>
              </a:rPr>
              <a:t>abaixo</a:t>
            </a:r>
            <a:r>
              <a:rPr sz="2000" b="1" dirty="0">
                <a:solidFill>
                  <a:srgbClr val="0F3D3E"/>
                </a:solidFill>
                <a:latin typeface="Cambria"/>
              </a:rPr>
              <a:t> do </a:t>
            </a:r>
            <a:r>
              <a:rPr sz="2000" b="1" dirty="0" err="1">
                <a:solidFill>
                  <a:srgbClr val="0F3D3E"/>
                </a:solidFill>
                <a:latin typeface="Cambria"/>
              </a:rPr>
              <a:t>limite</a:t>
            </a:r>
            <a:r>
              <a:rPr sz="2000" b="1" dirty="0">
                <a:solidFill>
                  <a:srgbClr val="0F3D3E"/>
                </a:solidFill>
                <a:latin typeface="Cambria"/>
              </a:rPr>
              <a:t> de </a:t>
            </a:r>
            <a:r>
              <a:rPr sz="2000" b="1" dirty="0" err="1">
                <a:solidFill>
                  <a:srgbClr val="0F3D3E"/>
                </a:solidFill>
                <a:latin typeface="Cambria"/>
              </a:rPr>
              <a:t>alerta</a:t>
            </a:r>
            <a:endParaRPr sz="2000" b="1" dirty="0">
              <a:solidFill>
                <a:srgbClr val="0F3D3E"/>
              </a:solidFill>
              <a:latin typeface="Cambri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4480560"/>
            <a:ext cx="7680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>
                <a:solidFill>
                  <a:srgbClr val="5B6766"/>
                </a:solidFill>
                <a:latin typeface="Calibri"/>
              </a:rPr>
              <a:t>Fonte: Consolidação_Despesas com Pessoal_Município_2026.xls, aba Ago: Consolidação do demonstrativo das despesas com pessoal do Município, até agosto de 2026 (últimos 12 meses)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50">
                <a:solidFill>
                  <a:srgbClr val="6E7378"/>
                </a:solidFill>
                <a:latin typeface="Aptos"/>
              </a:rPr>
              <a:t>24/39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914400"/>
          <a:ext cx="8229600" cy="15910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517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29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9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Poder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</a:rPr>
                        <a:t> / </a:t>
                      </a:r>
                      <a:r>
                        <a:rPr sz="9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órgão</a:t>
                      </a:r>
                      <a:endParaRPr sz="900" b="1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64008" marR="64008" marT="0" marB="0" anchor="ctr"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Despesa com pessoal (R$)</a:t>
                      </a:r>
                    </a:p>
                  </a:txBody>
                  <a:tcPr marL="64008" marR="64008" marT="0" marB="0" anchor="ctr"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Aplicado</a:t>
                      </a:r>
                    </a:p>
                  </a:txBody>
                  <a:tcPr marL="64008" marR="64008" marT="0" marB="0" anchor="ctr"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Alerta</a:t>
                      </a:r>
                    </a:p>
                  </a:txBody>
                  <a:tcPr marL="64008" marR="64008" marT="0" marB="0" anchor="ctr"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Prudencial</a:t>
                      </a:r>
                    </a:p>
                  </a:txBody>
                  <a:tcPr marL="64008" marR="64008" marT="0" marB="0" anchor="ctr"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</a:rPr>
                        <a:t>Máximo</a:t>
                      </a:r>
                    </a:p>
                  </a:txBody>
                  <a:tcPr marL="64008" marR="64008" marT="0" marB="0" anchor="ctr">
                    <a:solidFill>
                      <a:srgbClr val="146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Município (Executivo + Legislativo)</a:t>
                      </a:r>
                    </a:p>
                  </a:txBody>
                  <a:tcPr marL="64008" marR="64008" marT="0" marB="0" anchor="ctr"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182.350.927,21</a:t>
                      </a:r>
                    </a:p>
                  </a:txBody>
                  <a:tcPr marL="64008" marR="64008" marT="0" marB="0" anchor="ctr"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46356"/>
                          </a:solidFill>
                          <a:latin typeface="Calibri"/>
                        </a:rPr>
                        <a:t>48,88%</a:t>
                      </a:r>
                    </a:p>
                  </a:txBody>
                  <a:tcPr marL="64008" marR="64008" marT="0" marB="0" anchor="ctr"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54,00%</a:t>
                      </a:r>
                    </a:p>
                  </a:txBody>
                  <a:tcPr marL="64008" marR="64008" marT="0" marB="0" anchor="ctr"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57,00%</a:t>
                      </a:r>
                    </a:p>
                  </a:txBody>
                  <a:tcPr marL="64008" marR="64008" marT="0" marB="0" anchor="ctr">
                    <a:solidFill>
                      <a:srgbClr val="E6F0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60,00%</a:t>
                      </a:r>
                    </a:p>
                  </a:txBody>
                  <a:tcPr marL="64008" marR="64008" marT="0" marB="0" anchor="ctr">
                    <a:solidFill>
                      <a:srgbClr val="E6F0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Poder Executivo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173.487.523,34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46356"/>
                          </a:solidFill>
                          <a:latin typeface="Calibri"/>
                        </a:rPr>
                        <a:t>46,50%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48,60%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51,30%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54,00%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171450" algn="l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PMP / FMAS / FMCA / FMS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170.434.734,50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45,69%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171450" algn="l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FPSMP (fundo de previdência)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3.052.788,84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0,82%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F2A2A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4008" marR="64008" marT="0" marB="0" anchor="ctr">
                    <a:solidFill>
                      <a:srgbClr val="FBF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1000" b="1" dirty="0" err="1">
                          <a:solidFill>
                            <a:srgbClr val="1F2A2A"/>
                          </a:solidFill>
                          <a:latin typeface="Calibri"/>
                        </a:rPr>
                        <a:t>Poder</a:t>
                      </a:r>
                      <a:r>
                        <a:rPr sz="1000" b="1" dirty="0">
                          <a:solidFill>
                            <a:srgbClr val="1F2A2A"/>
                          </a:solidFill>
                          <a:latin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rgbClr val="1F2A2A"/>
                          </a:solidFill>
                          <a:latin typeface="Calibri"/>
                        </a:rPr>
                        <a:t>Legislativo</a:t>
                      </a:r>
                      <a:r>
                        <a:rPr sz="1000" b="1" dirty="0">
                          <a:solidFill>
                            <a:srgbClr val="1F2A2A"/>
                          </a:solidFill>
                          <a:latin typeface="Calibri"/>
                        </a:rPr>
                        <a:t> (</a:t>
                      </a:r>
                      <a:r>
                        <a:rPr sz="1000" b="1" dirty="0" err="1">
                          <a:solidFill>
                            <a:srgbClr val="1F2A2A"/>
                          </a:solidFill>
                          <a:latin typeface="Calibri"/>
                        </a:rPr>
                        <a:t>Câmara</a:t>
                      </a:r>
                      <a:r>
                        <a:rPr sz="1000" b="1" dirty="0">
                          <a:solidFill>
                            <a:srgbClr val="1F2A2A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8.863.403,87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46356"/>
                          </a:solidFill>
                          <a:latin typeface="Calibri"/>
                        </a:rPr>
                        <a:t>2,38%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5,40%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5,70%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1F2A2A"/>
                          </a:solidFill>
                          <a:latin typeface="Calibri"/>
                        </a:rPr>
                        <a:t>6,00%</a:t>
                      </a:r>
                    </a:p>
                  </a:txBody>
                  <a:tcPr marL="64008" marR="64008" marT="0" marB="0" anchor="ctr">
                    <a:solidFill>
                      <a:srgbClr val="F4F8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457200" y="2697480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94360" y="2697480"/>
            <a:ext cx="132588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>
                <a:solidFill>
                  <a:srgbClr val="146356"/>
                </a:solidFill>
                <a:latin typeface="Cambria"/>
              </a:rPr>
              <a:t>48,88%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2697480"/>
            <a:ext cx="653796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0">
                <a:solidFill>
                  <a:srgbClr val="1F2A2A"/>
                </a:solidFill>
                <a:latin typeface="Calibri"/>
              </a:rPr>
              <a:t>da receita corrente líquida dos últimos 12 meses (R$ 373.064.310,95) foi gasta com pessoal em todo o Município: 5,12 pontos abaixo do alerta (54%). </a:t>
            </a:r>
            <a:r>
              <a:rPr sz="1050" b="1">
                <a:solidFill>
                  <a:srgbClr val="1F2A2A"/>
                </a:solidFill>
                <a:latin typeface="Calibri"/>
              </a:rPr>
              <a:t>O Executivo está mais perto do alerta: 46,50%, a 2,10 pontos dos 48,60%.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547872"/>
            <a:ext cx="82296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50" b="1" dirty="0">
                <a:solidFill>
                  <a:srgbClr val="0F3D3E"/>
                </a:solidFill>
                <a:latin typeface="Calibri"/>
              </a:rPr>
              <a:t>Como </a:t>
            </a:r>
            <a:r>
              <a:rPr sz="950" b="1" dirty="0" err="1">
                <a:solidFill>
                  <a:srgbClr val="0F3D3E"/>
                </a:solidFill>
                <a:latin typeface="Calibri"/>
              </a:rPr>
              <a:t>ler</a:t>
            </a:r>
            <a:r>
              <a:rPr sz="950" b="1" dirty="0">
                <a:solidFill>
                  <a:srgbClr val="0F3D3E"/>
                </a:solidFill>
                <a:latin typeface="Calibri"/>
              </a:rPr>
              <a:t>: 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a Lei de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Responsabilidade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Fiscal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compara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o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gasto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com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pessoal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de 12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meses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com a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receita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corrente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líquida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(as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receitas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do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dia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a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dia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,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menos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as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deduções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que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a lei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manda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fazer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).</a:t>
            </a:r>
          </a:p>
          <a:p>
            <a:pPr algn="l"/>
            <a:r>
              <a:rPr sz="950" b="1" dirty="0" err="1">
                <a:solidFill>
                  <a:srgbClr val="D98E04"/>
                </a:solidFill>
                <a:latin typeface="Calibri"/>
              </a:rPr>
              <a:t>Alerta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(90% do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máximo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): o Tribunal de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Contas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avisa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.  </a:t>
            </a:r>
            <a:r>
              <a:rPr sz="950" b="1" dirty="0" err="1">
                <a:solidFill>
                  <a:srgbClr val="C0620C"/>
                </a:solidFill>
                <a:latin typeface="Calibri"/>
              </a:rPr>
              <a:t>Prudencial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(95%):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ficam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proibidos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aumentos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,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novos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cargos e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horas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extras, salvo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exceções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da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lei.  </a:t>
            </a:r>
            <a:r>
              <a:rPr sz="950" b="1" dirty="0" err="1">
                <a:solidFill>
                  <a:srgbClr val="B23A2E"/>
                </a:solidFill>
                <a:latin typeface="Calibri"/>
              </a:rPr>
              <a:t>Máximo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: o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excesso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precisa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ser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cortado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. Os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fundos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(PMP/FMAS/FMCA/FMS e FPSMP)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não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têm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limite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próprio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: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entram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no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limite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 do </a:t>
            </a:r>
            <a:r>
              <a:rPr sz="950" b="0" dirty="0" err="1">
                <a:solidFill>
                  <a:srgbClr val="1F2A2A"/>
                </a:solidFill>
                <a:latin typeface="Calibri"/>
              </a:rPr>
              <a:t>Executivo</a:t>
            </a:r>
            <a:r>
              <a:rPr sz="950" b="0" dirty="0">
                <a:solidFill>
                  <a:srgbClr val="1F2A2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274418"/>
            <a:ext cx="1234440" cy="219456"/>
          </a:xfrm>
          <a:prstGeom prst="roundRect">
            <a:avLst>
              <a:gd name="adj" fmla="val 33000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74418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>
                <a:solidFill>
                  <a:srgbClr val="146356"/>
                </a:solidFill>
                <a:latin typeface="Calibri"/>
              </a:rPr>
              <a:t>Acumulado jan–ago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93874"/>
            <a:ext cx="82296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dirty="0" err="1">
                <a:solidFill>
                  <a:srgbClr val="0F3D3E"/>
                </a:solidFill>
                <a:latin typeface="Cambria"/>
              </a:rPr>
              <a:t>Educação</a:t>
            </a:r>
            <a:r>
              <a:rPr sz="1800" b="1" dirty="0">
                <a:solidFill>
                  <a:srgbClr val="0F3D3E"/>
                </a:solidFill>
                <a:latin typeface="Cambria"/>
              </a:rPr>
              <a:t>: 31,21% dos </a:t>
            </a:r>
            <a:r>
              <a:rPr sz="1800" b="1" dirty="0" err="1">
                <a:solidFill>
                  <a:srgbClr val="0F3D3E"/>
                </a:solidFill>
                <a:latin typeface="Cambria"/>
              </a:rPr>
              <a:t>impostos</a:t>
            </a:r>
            <a:r>
              <a:rPr sz="1800" b="1" dirty="0">
                <a:solidFill>
                  <a:srgbClr val="0F3D3E"/>
                </a:solidFill>
                <a:latin typeface="Cambria"/>
              </a:rPr>
              <a:t> </a:t>
            </a:r>
            <a:r>
              <a:rPr sz="1800" b="1" dirty="0" err="1">
                <a:solidFill>
                  <a:srgbClr val="0F3D3E"/>
                </a:solidFill>
                <a:latin typeface="Cambria"/>
              </a:rPr>
              <a:t>aplicados</a:t>
            </a:r>
            <a:r>
              <a:rPr sz="1800" b="1" dirty="0">
                <a:solidFill>
                  <a:srgbClr val="0F3D3E"/>
                </a:solidFill>
                <a:latin typeface="Cambria"/>
              </a:rPr>
              <a:t>, </a:t>
            </a:r>
            <a:r>
              <a:rPr sz="1800" b="1" dirty="0" err="1">
                <a:solidFill>
                  <a:srgbClr val="0F3D3E"/>
                </a:solidFill>
                <a:latin typeface="Cambria"/>
              </a:rPr>
              <a:t>acima</a:t>
            </a:r>
            <a:r>
              <a:rPr sz="1800" b="1" dirty="0">
                <a:solidFill>
                  <a:srgbClr val="0F3D3E"/>
                </a:solidFill>
                <a:latin typeface="Cambria"/>
              </a:rPr>
              <a:t> do </a:t>
            </a:r>
            <a:r>
              <a:rPr sz="1800" b="1" dirty="0" err="1">
                <a:solidFill>
                  <a:srgbClr val="0F3D3E"/>
                </a:solidFill>
                <a:latin typeface="Cambria"/>
              </a:rPr>
              <a:t>mínimo</a:t>
            </a:r>
            <a:r>
              <a:rPr sz="1800" b="1" dirty="0">
                <a:solidFill>
                  <a:srgbClr val="0F3D3E"/>
                </a:solidFill>
                <a:latin typeface="Cambria"/>
              </a:rPr>
              <a:t> de 25%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480560"/>
            <a:ext cx="7680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>
                <a:solidFill>
                  <a:srgbClr val="5B6766"/>
                </a:solidFill>
                <a:latin typeface="Calibri"/>
              </a:rPr>
              <a:t>Fonte: RREO – Anexo 8 (LDB, art. 72): Demonstrativo das receitas e despesas com Manutenção e Desenvolvimento do Ensino (MDE), Poder Executivo, 4º bimestre de 2026, emitido em 29/09/2026 (colunas z, aa e ab)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50">
                <a:solidFill>
                  <a:srgbClr val="6E7378"/>
                </a:solidFill>
                <a:latin typeface="Aptos"/>
              </a:rPr>
              <a:t>25/39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960120"/>
            <a:ext cx="2560320" cy="1143000"/>
          </a:xfrm>
          <a:prstGeom prst="roundRect">
            <a:avLst>
              <a:gd name="adj" fmla="val 6000"/>
            </a:avLst>
          </a:prstGeom>
          <a:solidFill>
            <a:srgbClr val="F4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1051560"/>
            <a:ext cx="21945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5B6766"/>
                </a:solidFill>
                <a:latin typeface="Calibri"/>
              </a:rPr>
              <a:t>Valor exigido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298448"/>
            <a:ext cx="21945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>
                <a:solidFill>
                  <a:srgbClr val="0F3D3E"/>
                </a:solidFill>
                <a:latin typeface="Cambria"/>
              </a:rPr>
              <a:t>R$ 38.926.722,14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737360"/>
            <a:ext cx="21945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dirty="0">
                <a:solidFill>
                  <a:srgbClr val="1F2A2A"/>
                </a:solidFill>
                <a:latin typeface="Calibri"/>
              </a:rPr>
              <a:t>25%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da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receita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de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impostos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: o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mínimo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da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Constituição</a:t>
            </a:r>
            <a:endParaRPr sz="1000" b="0" dirty="0">
              <a:solidFill>
                <a:srgbClr val="1F2A2A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91840" y="960120"/>
            <a:ext cx="2560320" cy="1143000"/>
          </a:xfrm>
          <a:prstGeom prst="roundRect">
            <a:avLst>
              <a:gd name="adj" fmla="val 6000"/>
            </a:avLst>
          </a:prstGeom>
          <a:solidFill>
            <a:srgbClr val="F4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74720" y="1051560"/>
            <a:ext cx="21945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5B6766"/>
                </a:solidFill>
                <a:latin typeface="Calibri"/>
              </a:rPr>
              <a:t>Valor aplicado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1298448"/>
            <a:ext cx="21945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>
                <a:solidFill>
                  <a:srgbClr val="146356"/>
                </a:solidFill>
                <a:latin typeface="Cambria"/>
              </a:rPr>
              <a:t>R$ 48.596.594,75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1737360"/>
            <a:ext cx="21945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dirty="0" err="1">
                <a:solidFill>
                  <a:srgbClr val="1F2A2A"/>
                </a:solidFill>
                <a:latin typeface="Calibri"/>
              </a:rPr>
              <a:t>gasto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em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educação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que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conta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para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o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mínimo</a:t>
            </a:r>
            <a:endParaRPr sz="1000" b="0" dirty="0">
              <a:solidFill>
                <a:srgbClr val="1F2A2A"/>
              </a:solidFill>
              <a:latin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126480" y="960120"/>
            <a:ext cx="2560320" cy="1143000"/>
          </a:xfrm>
          <a:prstGeom prst="roundRect">
            <a:avLst>
              <a:gd name="adj" fmla="val 6000"/>
            </a:avLst>
          </a:prstGeom>
          <a:solidFill>
            <a:srgbClr val="F4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09360" y="1051560"/>
            <a:ext cx="21945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5B6766"/>
                </a:solidFill>
                <a:latin typeface="Calibri"/>
              </a:rPr>
              <a:t>Percentual aplicado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298448"/>
            <a:ext cx="21945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>
                <a:solidFill>
                  <a:srgbClr val="146356"/>
                </a:solidFill>
                <a:latin typeface="Cambria"/>
              </a:rPr>
              <a:t>31,21%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1737360"/>
            <a:ext cx="21945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1F2A2A"/>
                </a:solidFill>
                <a:latin typeface="Calibri"/>
              </a:rPr>
              <a:t>da receita de impostos foi para a educação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224028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F3D3E"/>
                </a:solidFill>
                <a:latin typeface="Calibri"/>
              </a:rPr>
              <a:t>Parte da receita de impostos aplicada na educação (jan–ago)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2514600"/>
            <a:ext cx="8229600" cy="274320"/>
          </a:xfrm>
          <a:prstGeom prst="rect">
            <a:avLst/>
          </a:prstGeom>
          <a:solidFill>
            <a:srgbClr val="E5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57200" y="2514600"/>
            <a:ext cx="7338451" cy="274320"/>
          </a:xfrm>
          <a:prstGeom prst="rect">
            <a:avLst/>
          </a:prstGeom>
          <a:solidFill>
            <a:srgbClr val="1463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972691" y="2514600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Calibri"/>
              </a:rPr>
              <a:t>31,21%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21769" y="2441448"/>
            <a:ext cx="27432" cy="420623"/>
          </a:xfrm>
          <a:prstGeom prst="rect">
            <a:avLst/>
          </a:prstGeom>
          <a:solidFill>
            <a:srgbClr val="D98E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421085" y="2880360"/>
            <a:ext cx="18288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D98E04"/>
                </a:solidFill>
                <a:latin typeface="Calibri"/>
              </a:rPr>
              <a:t>mínimo exigido: 25%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246120"/>
            <a:ext cx="8229600" cy="868680"/>
          </a:xfrm>
          <a:prstGeom prst="roundRect">
            <a:avLst>
              <a:gd name="adj" fmla="val 8000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3246120"/>
            <a:ext cx="292608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>
                <a:solidFill>
                  <a:srgbClr val="146356"/>
                </a:solidFill>
                <a:latin typeface="Cambria"/>
              </a:rPr>
              <a:t>R$ 9.669.872,61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0" y="3246120"/>
            <a:ext cx="489204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>
                <a:solidFill>
                  <a:srgbClr val="1F2A2A"/>
                </a:solidFill>
                <a:latin typeface="Calibri"/>
              </a:rPr>
              <a:t>foram aplicados a mais do que o mínimo exigido na educação. </a:t>
            </a:r>
            <a:r>
              <a:rPr sz="1050" b="0">
                <a:solidFill>
                  <a:srgbClr val="1F2A2A"/>
                </a:solidFill>
                <a:latin typeface="Calibri"/>
              </a:rPr>
              <a:t>Conta: R$ 48.596.594,75 aplicados − R$ 38.926.722,14 exigidos.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192024"/>
            <a:ext cx="1234440" cy="219456"/>
          </a:xfrm>
          <a:prstGeom prst="roundRect">
            <a:avLst>
              <a:gd name="adj" fmla="val 33000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92024"/>
            <a:ext cx="123444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00" b="1">
                <a:solidFill>
                  <a:srgbClr val="146356"/>
                </a:solidFill>
                <a:latin typeface="Calibri"/>
              </a:rPr>
              <a:t>Acumulado jan–ago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11480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0F3D3E"/>
                </a:solidFill>
                <a:latin typeface="Cambria"/>
              </a:rPr>
              <a:t>Saúde: 29,76% dos impostos aplicados, quase o dobro dos 15%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480560"/>
            <a:ext cx="7680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>
                <a:solidFill>
                  <a:srgbClr val="5B6766"/>
                </a:solidFill>
                <a:latin typeface="Calibri"/>
              </a:rPr>
              <a:t>Fonte: RREO – Anexo 12 (LC 141/2012, art. 35): Demonstrativo das receitas e despesas com ações e serviços públicos de saúde (ASPS), Poder Executivo, 4º bimestre de 2026, emitido em 28/09/2026 (despesas liquidadas)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50">
                <a:solidFill>
                  <a:srgbClr val="6E7378"/>
                </a:solidFill>
                <a:latin typeface="Aptos"/>
              </a:rPr>
              <a:t>26/39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960120"/>
            <a:ext cx="2560320" cy="1143000"/>
          </a:xfrm>
          <a:prstGeom prst="roundRect">
            <a:avLst>
              <a:gd name="adj" fmla="val 6000"/>
            </a:avLst>
          </a:prstGeom>
          <a:solidFill>
            <a:srgbClr val="F4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1051560"/>
            <a:ext cx="21945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5B6766"/>
                </a:solidFill>
                <a:latin typeface="Calibri"/>
              </a:rPr>
              <a:t>Valor exigido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298448"/>
            <a:ext cx="21945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>
                <a:solidFill>
                  <a:srgbClr val="0F3D3E"/>
                </a:solidFill>
                <a:latin typeface="Cambria"/>
              </a:rPr>
              <a:t>R$ 23.478.413,83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737360"/>
            <a:ext cx="21945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dirty="0">
                <a:solidFill>
                  <a:srgbClr val="1F2A2A"/>
                </a:solidFill>
                <a:latin typeface="Calibri"/>
              </a:rPr>
              <a:t>15%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da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receita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de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impostos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: o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mínimo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da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lei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91840" y="960120"/>
            <a:ext cx="2560320" cy="1143000"/>
          </a:xfrm>
          <a:prstGeom prst="roundRect">
            <a:avLst>
              <a:gd name="adj" fmla="val 6000"/>
            </a:avLst>
          </a:prstGeom>
          <a:solidFill>
            <a:srgbClr val="F4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74720" y="1051560"/>
            <a:ext cx="21945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5B6766"/>
                </a:solidFill>
                <a:latin typeface="Calibri"/>
              </a:rPr>
              <a:t>Valor aplicado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1298448"/>
            <a:ext cx="21945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>
                <a:solidFill>
                  <a:srgbClr val="146356"/>
                </a:solidFill>
                <a:latin typeface="Cambria"/>
              </a:rPr>
              <a:t>R$ 46.591.661,16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1737360"/>
            <a:ext cx="21945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dirty="0" err="1">
                <a:solidFill>
                  <a:srgbClr val="1F2A2A"/>
                </a:solidFill>
                <a:latin typeface="Calibri"/>
              </a:rPr>
              <a:t>gasto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em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saúde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que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conta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para</a:t>
            </a:r>
            <a:r>
              <a:rPr sz="1000" b="0" dirty="0">
                <a:solidFill>
                  <a:srgbClr val="1F2A2A"/>
                </a:solidFill>
                <a:latin typeface="Calibri"/>
              </a:rPr>
              <a:t> o </a:t>
            </a:r>
            <a:r>
              <a:rPr sz="1000" b="0" dirty="0" err="1">
                <a:solidFill>
                  <a:srgbClr val="1F2A2A"/>
                </a:solidFill>
                <a:latin typeface="Calibri"/>
              </a:rPr>
              <a:t>mínimo</a:t>
            </a:r>
            <a:endParaRPr sz="1000" b="0" dirty="0">
              <a:solidFill>
                <a:srgbClr val="1F2A2A"/>
              </a:solidFill>
              <a:latin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126480" y="960120"/>
            <a:ext cx="2560320" cy="1143000"/>
          </a:xfrm>
          <a:prstGeom prst="roundRect">
            <a:avLst>
              <a:gd name="adj" fmla="val 6000"/>
            </a:avLst>
          </a:prstGeom>
          <a:solidFill>
            <a:srgbClr val="F4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09360" y="1051560"/>
            <a:ext cx="21945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>
                <a:solidFill>
                  <a:srgbClr val="5B6766"/>
                </a:solidFill>
                <a:latin typeface="Calibri"/>
              </a:rPr>
              <a:t>Percentual aplicado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298448"/>
            <a:ext cx="21945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>
                <a:solidFill>
                  <a:srgbClr val="146356"/>
                </a:solidFill>
                <a:latin typeface="Cambria"/>
              </a:rPr>
              <a:t>29,76%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1737360"/>
            <a:ext cx="219456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>
                <a:solidFill>
                  <a:srgbClr val="1F2A2A"/>
                </a:solidFill>
                <a:latin typeface="Calibri"/>
              </a:rPr>
              <a:t>da receita de impostos foi para a saúde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2240280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0F3D3E"/>
                </a:solidFill>
                <a:latin typeface="Calibri"/>
              </a:rPr>
              <a:t>Parte da receita de impostos aplicada na saúde (jan–ago)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2514600"/>
            <a:ext cx="8229600" cy="274320"/>
          </a:xfrm>
          <a:prstGeom prst="rect">
            <a:avLst/>
          </a:prstGeom>
          <a:solidFill>
            <a:srgbClr val="E5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57200" y="2514600"/>
            <a:ext cx="6997511" cy="274320"/>
          </a:xfrm>
          <a:prstGeom prst="rect">
            <a:avLst/>
          </a:prstGeom>
          <a:solidFill>
            <a:srgbClr val="1463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31751" y="2514600"/>
            <a:ext cx="7315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Calibri"/>
              </a:rPr>
              <a:t>29,76%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70455" y="2441448"/>
            <a:ext cx="27432" cy="420623"/>
          </a:xfrm>
          <a:prstGeom prst="rect">
            <a:avLst/>
          </a:prstGeom>
          <a:solidFill>
            <a:srgbClr val="D98E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069771" y="2880360"/>
            <a:ext cx="18288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D98E04"/>
                </a:solidFill>
                <a:latin typeface="Calibri"/>
              </a:rPr>
              <a:t>mínimo exigido: 15%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246120"/>
            <a:ext cx="8229600" cy="868680"/>
          </a:xfrm>
          <a:prstGeom prst="roundRect">
            <a:avLst>
              <a:gd name="adj" fmla="val 8000"/>
            </a:avLst>
          </a:prstGeom>
          <a:solidFill>
            <a:srgbClr val="E6F0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3246120"/>
            <a:ext cx="301752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>
                <a:solidFill>
                  <a:srgbClr val="146356"/>
                </a:solidFill>
                <a:latin typeface="Cambria"/>
              </a:rPr>
              <a:t>R$ 23.113.247,33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49039" y="3246120"/>
            <a:ext cx="480060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>
                <a:solidFill>
                  <a:srgbClr val="1F2A2A"/>
                </a:solidFill>
                <a:latin typeface="Calibri"/>
              </a:rPr>
              <a:t>foram aplicados a mais do que o mínimo exigido na saúde. </a:t>
            </a:r>
            <a:r>
              <a:rPr sz="1050" b="0">
                <a:solidFill>
                  <a:srgbClr val="1F2A2A"/>
                </a:solidFill>
                <a:latin typeface="Calibri"/>
              </a:rPr>
              <a:t>Conta: R$ 46.591.661,16 aplicados − R$ 23.478.413,83 exigidos.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fundo de previdência dos </a:t>
            </a:r>
            <a:r>
              <a:rPr lang="en-US" sz="24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servidores</a:t>
            </a: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rendeu</a:t>
            </a: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9,18% no ano, acima da meta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Relatório Analítico dos Investimentos – FPSMP, agosto/2026 (Crédito e Mercado Consultoria), p. 7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27/39</a:t>
            </a:r>
            <a:endParaRPr lang="en-US" sz="9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365760" y="1097280"/>
          <a:ext cx="521208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5852160" y="1143000"/>
            <a:ext cx="283464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 txBox="1"/>
          <p:nvPr/>
        </p:nvSpPr>
        <p:spPr>
          <a:xfrm>
            <a:off x="5989320" y="125272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9,18%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5989320" y="185623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 acumulado de janeiro a agosto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852160" y="2560320"/>
            <a:ext cx="283464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 txBox="1"/>
          <p:nvPr/>
        </p:nvSpPr>
        <p:spPr>
          <a:xfrm>
            <a:off x="5989320" y="2670048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R$ 371,9 mi</a:t>
            </a:r>
            <a:endParaRPr lang="en-US" sz="2800" dirty="0"/>
          </a:p>
        </p:txBody>
      </p:sp>
      <p:sp>
        <p:nvSpPr>
          <p:cNvPr id="12" name="Text 9"/>
          <p:cNvSpPr txBox="1"/>
          <p:nvPr/>
        </p:nvSpPr>
        <p:spPr>
          <a:xfrm>
            <a:off x="5989320" y="327355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patrimônio do fundo em 31/08/2026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5852160" y="397764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meta de agosto ainda aparece como 0,00% no relatório (índice de inflação não divulgado). Comparação justa até julho: 7,98% contra meta de 6,66%.</a:t>
            </a:r>
            <a:endParaRPr lang="en-US" sz="9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3348" y="348157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quadrimestre, o patrimônio do fundo cresceu R$ 13,6 milhões, puxado pelos rendimentos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Relatório Analítico dos Investimentos – FPSMP, agosto/2026, p. 7 (maio a agosto); Receita Mensal_2026.xls (abas FPSMP e 2º QUAD)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28/39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1371600" cy="1234440"/>
          </a:xfrm>
          <a:prstGeom prst="roundRect">
            <a:avLst>
              <a:gd name="adj" fmla="val 7407"/>
            </a:avLst>
          </a:prstGeom>
          <a:solidFill>
            <a:srgbClr val="F4F7F6"/>
          </a:solidFill>
          <a:ln w="12700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457200" y="1325880"/>
            <a:ext cx="1371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5E8C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358,3</a:t>
            </a:r>
            <a:endParaRPr lang="en-US" sz="22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milhões</a:t>
            </a:r>
            <a:endParaRPr lang="en-US" sz="2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 em 30/04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47088" y="1600200"/>
            <a:ext cx="274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B67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139696" y="1280160"/>
            <a:ext cx="1371600" cy="1234440"/>
          </a:xfrm>
          <a:prstGeom prst="roundRect">
            <a:avLst>
              <a:gd name="adj" fmla="val 7407"/>
            </a:avLst>
          </a:prstGeom>
          <a:solidFill>
            <a:srgbClr val="F4F7F6"/>
          </a:solidFill>
          <a:ln w="12700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2139696" y="1325880"/>
            <a:ext cx="1371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16,3</a:t>
            </a:r>
            <a:endParaRPr lang="en-US" sz="22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milhões</a:t>
            </a:r>
            <a:endParaRPr lang="en-US" sz="2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Rendimentos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3529584" y="1600200"/>
            <a:ext cx="274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B67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3822192" y="1280160"/>
            <a:ext cx="1371600" cy="1234440"/>
          </a:xfrm>
          <a:prstGeom prst="roundRect">
            <a:avLst>
              <a:gd name="adj" fmla="val 7407"/>
            </a:avLst>
          </a:prstGeom>
          <a:solidFill>
            <a:srgbClr val="F4F7F6"/>
          </a:solidFill>
          <a:ln w="12700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3822192" y="1325880"/>
            <a:ext cx="1371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463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4,3</a:t>
            </a:r>
            <a:endParaRPr lang="en-US" sz="22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milhões</a:t>
            </a:r>
            <a:endParaRPr lang="en-US" sz="2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(entradas)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5212080" y="1600200"/>
            <a:ext cx="274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B67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5504688" y="1280160"/>
            <a:ext cx="1371600" cy="1234440"/>
          </a:xfrm>
          <a:prstGeom prst="roundRect">
            <a:avLst>
              <a:gd name="adj" fmla="val 7407"/>
            </a:avLst>
          </a:prstGeom>
          <a:solidFill>
            <a:srgbClr val="F4F7F6"/>
          </a:solidFill>
          <a:ln w="12700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5504688" y="1325880"/>
            <a:ext cx="1371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2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7,0</a:t>
            </a:r>
            <a:endParaRPr lang="en-US" sz="22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milhões</a:t>
            </a:r>
            <a:endParaRPr lang="en-US" sz="2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Resgates (saídas)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6894576" y="1600200"/>
            <a:ext cx="274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B67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7187184" y="1280160"/>
            <a:ext cx="1371600" cy="1234440"/>
          </a:xfrm>
          <a:prstGeom prst="roundRect">
            <a:avLst>
              <a:gd name="adj" fmla="val 7407"/>
            </a:avLst>
          </a:prstGeom>
          <a:solidFill>
            <a:srgbClr val="F4F7F6"/>
          </a:solidFill>
          <a:ln w="12700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 txBox="1"/>
          <p:nvPr/>
        </p:nvSpPr>
        <p:spPr>
          <a:xfrm>
            <a:off x="7187184" y="1325880"/>
            <a:ext cx="1371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371,9</a:t>
            </a:r>
            <a:endParaRPr lang="en-US" sz="22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milhões</a:t>
            </a:r>
            <a:endParaRPr lang="en-US" sz="22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 em 31/08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57200" y="2834640"/>
            <a:ext cx="8229600" cy="1121240"/>
          </a:xfrm>
          <a:prstGeom prst="roundRect">
            <a:avLst>
              <a:gd name="adj" fmla="val 4706"/>
            </a:avLst>
          </a:prstGeom>
          <a:solidFill>
            <a:srgbClr val="E6F0EC"/>
          </a:solidFill>
          <a:ln w="9525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 txBox="1"/>
          <p:nvPr/>
        </p:nvSpPr>
        <p:spPr>
          <a:xfrm>
            <a:off x="566928" y="2907792"/>
            <a:ext cx="801014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isso significa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rendimentos de maio a agosto somaram R$ 16,3 mi. Saíram R$ 2,7 mi a mais do que entraram (resgates R$ 7,0 mi; aplicações R$ 4,3 mi).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Esses rendimentos entram na conta “receita patrimonial” do município: dos R$ 19,4 mi dessa receita no quadrimestre, R$ 16,3 mi (84%) são do próprio fundo e só podem pagar aposentadorias.</a:t>
            </a:r>
            <a:endParaRPr lang="en-US" sz="1200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0118" y="4224088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Prefeitura, 39% do orçamento do ano já virou serviço entregue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60920" y="36576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360920" y="36576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63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Acumulado jan–ago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SICOF – Demonstrativo mensal da execução da despesa, Prefeitura, agosto/2026 (Total Geral)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29/39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13258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Orçamento do ano (dotação)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389888"/>
            <a:ext cx="3657600" cy="329184"/>
          </a:xfrm>
          <a:prstGeom prst="rect">
            <a:avLst/>
          </a:prstGeom>
          <a:solidFill>
            <a:srgbClr val="5E8C7F"/>
          </a:solidFill>
          <a:ln w="12700">
            <a:solidFill>
              <a:srgbClr val="5E8C7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7040880" y="13258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R$ 222,0 mi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203911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Empenhado (reservado)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91840" y="2103120"/>
            <a:ext cx="2053742" cy="329184"/>
          </a:xfrm>
          <a:prstGeom prst="rect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5437022" y="203911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R$ 124,7 mi · 56,1%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2752344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Liquidado (entregue e conferido)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291840" y="2816352"/>
            <a:ext cx="1439631" cy="329184"/>
          </a:xfrm>
          <a:prstGeom prst="rect">
            <a:avLst/>
          </a:prstGeom>
          <a:solidFill>
            <a:srgbClr val="0F3D3E"/>
          </a:solidFill>
          <a:ln w="12700">
            <a:solidFill>
              <a:srgbClr val="0F3D3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4822911" y="2752344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R$ 87,4 mi · 39,4%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3465576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Pago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291840" y="3529584"/>
            <a:ext cx="1403055" cy="329184"/>
          </a:xfrm>
          <a:prstGeom prst="rect">
            <a:avLst/>
          </a:prstGeom>
          <a:solidFill>
            <a:srgbClr val="D98E04"/>
          </a:solidFill>
          <a:ln w="12700">
            <a:solidFill>
              <a:srgbClr val="D98E0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 txBox="1"/>
          <p:nvPr/>
        </p:nvSpPr>
        <p:spPr>
          <a:xfrm>
            <a:off x="4786335" y="3465576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R$ 85,2 mi · 38,4%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4160520"/>
            <a:ext cx="6492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Base: só a Prefeitura (administração direta). Saúde, Educação, Assistência e Previdência têm execução própria (slides 22 e 23). Falta pagar R$ 2,2 mi já liquidados.</a:t>
            </a:r>
            <a:endParaRPr lang="en-US" sz="950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0118" y="4224088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Quem mais executou na Prefeitura: Serviços Públicos, Fazenda e Ordem Pública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46304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457200" y="14630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63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Acumulado jan–ago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SICOF – Demonstrativo mensal da execução da despesa, Prefeitura, ago/2026: liquidado acumulado por unidade (R$ milhões)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30/39</a:t>
            </a:r>
            <a:endParaRPr lang="en-US" sz="90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65760" y="1143000"/>
          <a:ext cx="539496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hape 6"/>
          <p:cNvSpPr/>
          <p:nvPr/>
        </p:nvSpPr>
        <p:spPr>
          <a:xfrm>
            <a:off x="6035040" y="1280160"/>
            <a:ext cx="2651760" cy="2011680"/>
          </a:xfrm>
          <a:prstGeom prst="roundRect">
            <a:avLst>
              <a:gd name="adj" fmla="val 363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 txBox="1"/>
          <p:nvPr/>
        </p:nvSpPr>
        <p:spPr>
          <a:xfrm>
            <a:off x="6144768" y="1353312"/>
            <a:ext cx="2432304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Obras em foco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Orçamento: R$ 52,5 mi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Empenhado: 34,3%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Liquidado: 18,1%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Ritmo abaixo do tempo do ano (66,7%)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6035040" y="3369344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secretaria com maior orçamento é a que menos executou, em proporção: as grandes obras dependem de convênios (próximo slide).</a:t>
            </a:r>
            <a:endParaRPr lang="en-US" sz="95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3348" y="4283744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Cinco grandes projetos somam R$ 69,9 mi no orçamento e ainda não tiveram pagamento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192024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457200" y="19202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63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Acumulado jan–ago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48056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SICOF – execução da despesa por UG (ações 1044, 1039, 1020, 1037, 1042) e da receita por UG (códigos 2414990100 e 2419990102), Prefeitura, ago/2026; relatórios de Obras e Ordem Pública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31/39</a:t>
            </a:r>
            <a:endParaRPr lang="en-US" sz="9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457200" y="1188720"/>
          <a:ext cx="8229600" cy="2194560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Projeto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Orçamento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Empenhado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Liquidado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Situação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6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Casas populares (FMHIS, convênio União)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R$ 28,2 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R$ 3,8 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R$ 0,0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Obras iniciadas (relatório de Obras); convênio da União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Contenção de encostas (Novo PAC)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R$ 14,0 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R$ 0,0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Novo PAC: ainda sem empenho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Centro de Operações e Resiliência – COR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R$ 11,9 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R$ 0,0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Edital de licitação publicado (Ordem Pública)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Pavimentação Estr. Hugo Lemgruber (convênio)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R$ 9,6 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R$ 1,0 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R$ 0,0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Convênio da União; parte empenhada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Centro Administrativo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R$ 6,2 mi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R$ 0,0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F2A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Emenda federal prevista (R$ 16,9 mi) ainda não recebida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457200" y="3476676"/>
            <a:ext cx="8229600" cy="868680"/>
          </a:xfrm>
          <a:prstGeom prst="roundRect">
            <a:avLst>
              <a:gd name="adj" fmla="val 8421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 txBox="1"/>
          <p:nvPr/>
        </p:nvSpPr>
        <p:spPr>
          <a:xfrm>
            <a:off x="594360" y="3522396"/>
            <a:ext cx="1280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B2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4,2%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1920240" y="3522396"/>
            <a:ext cx="6629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R$ 56,3 mi de convênios da União previstos para 2026, chegaram R$ 2,4 mi até agosto. Uma obra só é paga depois que o convênio é assinado, o dinheiro é liberado e a licitação termina. Por isso o orçamento de obras parece “parado”.</a:t>
            </a:r>
            <a:endParaRPr lang="en-US" sz="10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638368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as secretarias informaram ter entregue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52628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Relatórios das secretarias enviados à Câmara: Educação e Esporte (jan–jul), Desenv. Econômico (jan–jul), Cultura (1º semestre), Ordem Pública e Obras (sem período indicado)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32/39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566928" y="126187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Educação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Creche do CIEP 158 inaugurada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 integral em mais 3 escolas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Ônibus escolar e Sala Maker (CIEP 477)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18688" y="118872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3328416" y="126187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Esporte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polos com 13 modalidades gratuitas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Quadra da Fazendinha construída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Campos do Varjão e Ponte das Laranjeiras em reforma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80176" y="118872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 txBox="1"/>
          <p:nvPr/>
        </p:nvSpPr>
        <p:spPr>
          <a:xfrm>
            <a:off x="6089904" y="126187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Desenvolvimento Econômico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294 empresas abertas, 252 delas MEIs (85,7%)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 de 301 empregos formais (jan–mai, CAGED)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CNPJ emitido em até 1 hora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566928" y="295351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Carnaval em Piraí, Arrozal e Cacaria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Núcleo da Escola de Música Villa-Lobos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Casarão de Arrozal: descupinização concluída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18688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 txBox="1"/>
          <p:nvPr/>
        </p:nvSpPr>
        <p:spPr>
          <a:xfrm>
            <a:off x="3328416" y="295351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Ordem Pública e Mobilidade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PROEIS prorrogado por 24 meses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COR: projeto pronto e edital publicado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 da nova concessão de ônibus concluído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980176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6089904" y="295351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Obras e Habitação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casas iniciadas (50 Varjão, 50 Arrozal)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Asfalto no Sossego II e III e Rua Ipê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parquinhos reformados</a:t>
            </a:r>
            <a:endParaRPr lang="en-US" sz="1200" dirty="0"/>
          </a:p>
        </p:txBody>
      </p:sp>
      <p:sp>
        <p:nvSpPr>
          <p:cNvPr id="18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0118" y="411480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638368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Mais entregas informadas pelas secretarias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52628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Relatórios das secretarias à Câmara. Saúde: jan/2025–jul/2026; Mulher: jan–jun/2026; Meio Ambiente: 1º sem./2026; demais: jan–jul/2026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33/39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566928" y="126187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Saúde (jan/2025 a jul/2026)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Ótica Municipal, Centro de Fisioterapia e fraldas entregues pelos Correios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Telemedicina para crianças; eletrocardiograma em até 10 min no PS de Arrozal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Flávio Leal: prontuário 100% digital; CER II em construção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18688" y="118872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3328416" y="126187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Assistência Social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Selo FNAS pela boa gestão dos recursos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Aluguel social para famílias atingidas na Serra das Araras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CRAS na Escola e Centro de Convivência do Idoso revitalizado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80176" y="118872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 txBox="1"/>
          <p:nvPr/>
        </p:nvSpPr>
        <p:spPr>
          <a:xfrm>
            <a:off x="6089904" y="126187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Políticas da Mulher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Acolhimento, psicólogo e assessoria jurídica para vítimas de violência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152 casos de violência atendidos (jan–jun)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 Prêmio Mulher Empreendedora: 13 mulheres homenageadas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566928" y="295351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Serviços Públicos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137,3 km de estradas recuperadas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2.424 entregas de água por caminhão-pipa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2,16 milhões de m² de roçada; 31,05 t de asfalto no tapa-buracos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18688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 txBox="1"/>
          <p:nvPr/>
        </p:nvSpPr>
        <p:spPr>
          <a:xfrm>
            <a:off x="3328416" y="295351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 da agricultura familiar para a merenda: de R$ 200,6 mil (2025) para R$ 624,8 mil (2026)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1.464,5 h de trator alugado e mais de 700 h com frota própria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544 bezerras vacinadas contra brucelose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980176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6089904" y="295351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 Ambiente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caminhões de lixo novos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176,6 t de recicláveis vendidas (jan–jun)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1.140 mudas doadas; 58 animais silvestres atendidos</a:t>
            </a:r>
            <a:endParaRPr lang="en-US" sz="1200" dirty="0"/>
          </a:p>
        </p:txBody>
      </p:sp>
      <p:sp>
        <p:nvSpPr>
          <p:cNvPr id="18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0118" y="411480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11480"/>
            <a:ext cx="638368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Obras, imóveis, turismo e inovação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52628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Relatórios de Planejamento (obras; Regularização Fundiária, 20/07/2026) e de Turismo (1º sem./2026); ações informadas pela Ciência, Tecnologia e Inovação (2º quad./2026)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34/39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3986784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566928" y="1261872"/>
            <a:ext cx="3767328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Planejamento: obras em licitação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Videomonitoramento da cidade (R$ 5,94 mi de repasse)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Arena Brasil, no Asilo – Novo PAC (R$ 1,46 mi de repasse)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Cobertura da quadra de Santa Tereza e muro de contenção no Caiçara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99432" y="1188720"/>
            <a:ext cx="3986784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4709160" y="1261872"/>
            <a:ext cx="3767328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Planejamento: obras iniciadas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casas do Minha Casa, Minha Vida: R$ 13 mi da União e R$ 3,75 mi do município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Estrada João Brito, em Arrozal (trechos 1 e 2)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CEU da Cultura na Jaqueira: obra do Estado, terreno cedido pelo município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566928" y="295351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Regularização (com o ITERJ)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376 títulos de propriedade enviados ao cartório (Bela Vista, Morro do Batista e Fraternidade)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262 famílias aptas a receber o termo preliminar (Cruzeiro, Sarole e bairro da Prefeitura)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18688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 txBox="1"/>
          <p:nvPr/>
        </p:nvSpPr>
        <p:spPr>
          <a:xfrm>
            <a:off x="3328416" y="295351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Turismo: projetos do 1º semestre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 da Fé, Rotas Negras e Turismo Rural (com o SEBRAE)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 de Informações Turísticas e sinalização turística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Passaporte Gastronômico e aplicativo Turismo em Piraí</a:t>
            </a:r>
            <a:endParaRPr lang="en-US" sz="1200" dirty="0"/>
          </a:p>
        </p:txBody>
      </p:sp>
      <p:sp>
        <p:nvSpPr>
          <p:cNvPr id="20" name="Shape 20"/>
          <p:cNvSpPr/>
          <p:nvPr/>
        </p:nvSpPr>
        <p:spPr>
          <a:xfrm>
            <a:off x="5980176" y="2880360"/>
            <a:ext cx="2606040" cy="1554480"/>
          </a:xfrm>
          <a:prstGeom prst="roundRect">
            <a:avLst>
              <a:gd name="adj" fmla="val 4706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21"/>
          <p:cNvSpPr txBox="1"/>
          <p:nvPr/>
        </p:nvSpPr>
        <p:spPr>
          <a:xfrm>
            <a:off x="6089904" y="2953512"/>
            <a:ext cx="2386584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Ciência, Tecnologia e Inovação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Laboratório de Inovação (LITAP) inaugurado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Sede provisória do IFRJ – Campus Piraí instalada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de fibra ótica reestruturada</a:t>
            </a:r>
            <a:endParaRPr lang="en-US" sz="1200" dirty="0"/>
          </a:p>
        </p:txBody>
      </p:sp>
      <p:sp>
        <p:nvSpPr>
          <p:cNvPr id="18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0118" y="411480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91187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Até agosto, entrou mais do que saiu: </a:t>
            </a:r>
          </a:p>
          <a:p>
            <a:pPr marL="0" indent="0">
              <a:buNone/>
            </a:pPr>
            <a:r>
              <a:rPr lang="en-US" sz="2400" b="1" dirty="0" err="1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sobra</a:t>
            </a: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 R$ 46,4 mi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20034" y="171731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457200" y="171731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63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Acumulado jan–ago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REC_DES_AGOSTO.xls, aba Plan1: receita arrecadada e despesa liquidada de janeiro a agosto, todas as unidades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35/39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7200" y="1234440"/>
            <a:ext cx="265176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594360" y="134416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98E0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R$ 46,4 mi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1947672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sobra sem contar as receitas de capital (que vão para obras)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2743200"/>
            <a:ext cx="2651760" cy="1325880"/>
          </a:xfrm>
          <a:prstGeom prst="roundRect">
            <a:avLst>
              <a:gd name="adj" fmla="val 6897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594360" y="2852928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463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R$ 63,3 mi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594360" y="3456432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sobra contando também as receitas de capital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474720" y="123444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onde vem a sobra de R$ 46,4 mi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3474720" y="1691640"/>
            <a:ext cx="2264071" cy="685800"/>
          </a:xfrm>
          <a:prstGeom prst="rect">
            <a:avLst/>
          </a:prstGeom>
          <a:solidFill>
            <a:srgbClr val="14635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5738791" y="1691640"/>
            <a:ext cx="2946886" cy="685800"/>
          </a:xfrm>
          <a:prstGeom prst="rect">
            <a:avLst/>
          </a:prstGeom>
          <a:solidFill>
            <a:srgbClr val="5E8C7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3474720" y="1691640"/>
            <a:ext cx="226407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R$ 20,2 mi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5738791" y="1691640"/>
            <a:ext cx="294688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R$ 26,2 mi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3474720" y="2423160"/>
            <a:ext cx="226407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Prefeitura e demais fundos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5738791" y="2423160"/>
            <a:ext cx="294688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Fundo de previdência (só pode pagar aposentadorias)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474720" y="3063240"/>
            <a:ext cx="5212080" cy="1325880"/>
          </a:xfrm>
          <a:prstGeom prst="roundRect">
            <a:avLst>
              <a:gd name="adj" fmla="val 5517"/>
            </a:avLst>
          </a:prstGeom>
          <a:solidFill>
            <a:srgbClr val="E6F0EC"/>
          </a:solidFill>
          <a:ln w="9525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 txBox="1"/>
          <p:nvPr/>
        </p:nvSpPr>
        <p:spPr>
          <a:xfrm>
            <a:off x="3584448" y="3136392"/>
            <a:ext cx="4992624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Leitura correta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sobra do fundo de previdência pertence aos servidores aposentados e futuros aposentados. A sobra que a Prefeitura pode usar em outras áreas é de R$ 20,2 mi, e parte dela pode estar carimbada (vinculada a áreas específicas).</a:t>
            </a:r>
            <a:endParaRPr lang="en-US" sz="1200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3348" y="171731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sobra da Prefeitura cobre o que falta em Saúde e Educação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60920" y="36576"/>
            <a:ext cx="1325880" cy="219456"/>
          </a:xfrm>
          <a:prstGeom prst="roundRect">
            <a:avLst>
              <a:gd name="adj" fmla="val 33333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360920" y="36576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63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Acumulado jan–ago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REC_DES_AGOSTO.xls, aba Plan1: receita (sem capital) menos despesa liquidada, por unidade, jan–ago (R$ milhões)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36/39</a:t>
            </a:r>
            <a:endParaRPr lang="en-US" sz="90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65760" y="1188720"/>
          <a:ext cx="5394960" cy="333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hape 6"/>
          <p:cNvSpPr/>
          <p:nvPr/>
        </p:nvSpPr>
        <p:spPr>
          <a:xfrm>
            <a:off x="6035040" y="1280160"/>
            <a:ext cx="2651760" cy="2401889"/>
          </a:xfrm>
          <a:prstGeom prst="roundRect">
            <a:avLst>
              <a:gd name="adj" fmla="val 2759"/>
            </a:avLst>
          </a:prstGeom>
          <a:solidFill>
            <a:srgbClr val="F4F7F6"/>
          </a:solidFill>
          <a:ln w="9525">
            <a:solidFill>
              <a:srgbClr val="D5DE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 txBox="1"/>
          <p:nvPr/>
        </p:nvSpPr>
        <p:spPr>
          <a:xfrm>
            <a:off x="6144768" y="1353312"/>
            <a:ext cx="2432304" cy="2962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ler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Saúde e Educação gastam mais do que arrecadam diretamente.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é coberta por repasses da Prefeitura, que não aparecem como receita nesta conta.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isso, o resultado que vale é o de todas as unidades juntas: +R$ 46,4 mi.</a:t>
            </a:r>
            <a:endParaRPr lang="en-US" sz="12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70118" y="4224088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o orçamento de 2027?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proposta da LOA também é discutida nesta audiência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61772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LC 101/2000 (LRF), art. 48, §1º, I; Constituição Federal, arts. 165 e 166; Lei 4.320/1964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484632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37/39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457200" cy="45720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457200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188720"/>
            <a:ext cx="3429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 LOA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Orçamentária Anual diz quanto a Prefeitura espera arrecadar e quanto pode gastar em cada área no ano seguinte.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663440" y="1234440"/>
            <a:ext cx="457200" cy="45720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4663440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257800" y="1188720"/>
            <a:ext cx="3429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faz e quem aprova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Prefeitura prepara a proposta e envia à Câmara. Os vereadores analisam, podem propor mudanças (emendas) e votam.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834640"/>
            <a:ext cx="457200" cy="45720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457200" y="2834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788920"/>
            <a:ext cx="3429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discutir hoje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LRF manda incentivar a participação da população e fazer audiências públicas enquanto o orçamento é preparado e discutido.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663440" y="2834640"/>
            <a:ext cx="457200" cy="45720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4663440" y="2834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257800" y="2788920"/>
            <a:ext cx="3429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participar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Faça perguntas e sugestões nesta audiência. Depois, acompanhe a análise e a votação da proposta na Câmara.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43434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números da proposta de 2027 são apresentados pela Secretaria de Fazenda.</a:t>
            </a:r>
            <a:endParaRPr lang="en-US" sz="1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9093" y="3972489"/>
            <a:ext cx="2307707" cy="741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E6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28103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0F3D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Próximos passos e como participar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526280"/>
            <a:ext cx="232022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b="1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Fonte: </a:t>
            </a:r>
            <a:r>
              <a:rPr lang="en-US" sz="800" dirty="0">
                <a:solidFill>
                  <a:srgbClr val="5B67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101/2000, arts. 9º §4º e 48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6E7378"/>
                </a:solidFill>
                <a:latin typeface="Aptos"/>
              </a:rPr>
              <a:t>38/39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" cy="54864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45720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057400"/>
            <a:ext cx="2560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Perguntas e sugestões da população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246120" y="1371600"/>
            <a:ext cx="548640" cy="54864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324612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246120" y="2057400"/>
            <a:ext cx="2560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da audiência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Materiais em linguagem simples no portal da transparência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035040" y="1371600"/>
            <a:ext cx="548640" cy="548640"/>
          </a:xfrm>
          <a:prstGeom prst="ellipse">
            <a:avLst/>
          </a:prstGeom>
          <a:solidFill>
            <a:srgbClr val="146356"/>
          </a:solidFill>
          <a:ln w="12700">
            <a:solidFill>
              <a:srgbClr val="14635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603504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035040" y="2057400"/>
            <a:ext cx="2560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3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Até fevereiro de 2027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 audiência: 3º quadrimestre de 2026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3520440"/>
            <a:ext cx="8229600" cy="777240"/>
          </a:xfrm>
          <a:prstGeom prst="roundRect">
            <a:avLst>
              <a:gd name="adj" fmla="val 9412"/>
            </a:avLst>
          </a:prstGeom>
          <a:solidFill>
            <a:srgbClr val="E6F0EC"/>
          </a:solidFill>
          <a:ln w="9525">
            <a:solidFill>
              <a:srgbClr val="E6F0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566928" y="3593592"/>
            <a:ext cx="8010144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rgbClr val="1F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Transparência é um direito: você pode acompanhar, perguntar e cobrar.</a:t>
            </a:r>
            <a:endParaRPr lang="en-US" sz="2000" i="1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3348" y="239847"/>
            <a:ext cx="1793452" cy="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 2"/>
          <p:cNvSpPr txBox="1"/>
          <p:nvPr/>
        </p:nvSpPr>
        <p:spPr>
          <a:xfrm>
            <a:off x="457200" y="4709160"/>
            <a:ext cx="174811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 err="1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Audiência Pública · </a:t>
            </a:r>
            <a:r>
              <a:rPr lang="en-US" sz="700" dirty="0">
                <a:solidFill>
                  <a:srgbClr val="8A96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2º quadrimestre de 2026</a:t>
            </a:r>
            <a:endParaRPr lang="en-US" sz="7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85073" y="1677215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Obrigada</a:t>
            </a: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lang="en-US" sz="6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5652" y="1569639"/>
            <a:ext cx="4219708" cy="135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90" name="Slide number"/>
          <p:cNvSpPr txBox="1"/>
          <p:nvPr/>
        </p:nvSpPr>
        <p:spPr>
          <a:xfrm>
            <a:off x="7772400" y="4800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sz="950">
                <a:solidFill>
                  <a:srgbClr val="D6E9E2"/>
                </a:solidFill>
                <a:latin typeface="Aptos"/>
              </a:rPr>
              <a:t>39/39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3750</TotalTime>
  <Words>10485</Words>
  <Application>Microsoft Office PowerPoint</Application>
  <PresentationFormat>Apresentação na tela (16:9)</PresentationFormat>
  <Paragraphs>969</Paragraphs>
  <Slides>39</Slides>
  <Notes>39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Prestação de contas – 2º quadrimestre de 2026 – Piraí</dc:title>
  <dc:subject>PptxGenJS Presentation</dc:subject>
  <dc:creator>Coordenadoria de Controle Interno – Prefeitura de Piraí</dc:creator>
  <cp:lastModifiedBy>angelina.silva</cp:lastModifiedBy>
  <cp:revision>21</cp:revision>
  <dcterms:created xsi:type="dcterms:W3CDTF">2026-09-23T19:00:19Z</dcterms:created>
  <dcterms:modified xsi:type="dcterms:W3CDTF">2026-10-01T13:50:11Z</dcterms:modified>
</cp:coreProperties>
</file>